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8" r:id="rId2"/>
  </p:sldMasterIdLst>
  <p:notesMasterIdLst>
    <p:notesMasterId r:id="rId20"/>
  </p:notesMasterIdLst>
  <p:sldIdLst>
    <p:sldId id="256" r:id="rId3"/>
    <p:sldId id="283" r:id="rId4"/>
    <p:sldId id="259" r:id="rId5"/>
    <p:sldId id="260" r:id="rId6"/>
    <p:sldId id="261" r:id="rId7"/>
    <p:sldId id="265" r:id="rId8"/>
    <p:sldId id="266" r:id="rId9"/>
    <p:sldId id="267" r:id="rId10"/>
    <p:sldId id="262" r:id="rId11"/>
    <p:sldId id="268" r:id="rId12"/>
    <p:sldId id="269" r:id="rId13"/>
    <p:sldId id="263" r:id="rId14"/>
    <p:sldId id="276" r:id="rId15"/>
    <p:sldId id="282" r:id="rId16"/>
    <p:sldId id="277" r:id="rId17"/>
    <p:sldId id="281" r:id="rId18"/>
    <p:sldId id="257" r:id="rId19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51" autoAdjust="0"/>
  </p:normalViewPr>
  <p:slideViewPr>
    <p:cSldViewPr snapToGrid="0" showGuides="1">
      <p:cViewPr varScale="1">
        <p:scale>
          <a:sx n="104" d="100"/>
          <a:sy n="104" d="100"/>
        </p:scale>
        <p:origin x="102" y="3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9F4AB9-646D-45ED-A4B7-A0DF33F9563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7AFDDB9-A213-4E8C-B244-BE770FA21DF6}">
      <dgm:prSet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zh-CN"/>
            <a:t>最具影响力</a:t>
          </a:r>
        </a:p>
      </dgm:t>
    </dgm:pt>
    <dgm:pt modelId="{2EDFF2C9-C94A-4D45-B3CE-FE39313C15D8}" type="parTrans" cxnId="{2DA17B3F-A6D3-4564-8746-DF8FDF84D32C}">
      <dgm:prSet/>
      <dgm:spPr/>
      <dgm:t>
        <a:bodyPr/>
        <a:lstStyle/>
        <a:p>
          <a:endParaRPr lang="zh-CN" altLang="en-US"/>
        </a:p>
      </dgm:t>
    </dgm:pt>
    <dgm:pt modelId="{930463A7-53E8-42D0-81F0-2F5754B3EFAB}" type="sibTrans" cxnId="{2DA17B3F-A6D3-4564-8746-DF8FDF84D32C}">
      <dgm:prSet/>
      <dgm:spPr/>
      <dgm:t>
        <a:bodyPr/>
        <a:lstStyle/>
        <a:p>
          <a:endParaRPr lang="zh-CN" altLang="en-US"/>
        </a:p>
      </dgm:t>
    </dgm:pt>
    <dgm:pt modelId="{5AE5058A-F5F8-4EF4-BCA8-26B89591B35C}" type="pres">
      <dgm:prSet presAssocID="{D19F4AB9-646D-45ED-A4B7-A0DF33F9563F}" presName="linear" presStyleCnt="0">
        <dgm:presLayoutVars>
          <dgm:animLvl val="lvl"/>
          <dgm:resizeHandles val="exact"/>
        </dgm:presLayoutVars>
      </dgm:prSet>
      <dgm:spPr/>
    </dgm:pt>
    <dgm:pt modelId="{C0E9F223-53E6-43C2-86D4-1092C55FF34F}" type="pres">
      <dgm:prSet presAssocID="{E7AFDDB9-A213-4E8C-B244-BE770FA21DF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6A5EA930-9FE7-400B-AC4E-38D06ED74DEE}" type="presOf" srcId="{D19F4AB9-646D-45ED-A4B7-A0DF33F9563F}" destId="{5AE5058A-F5F8-4EF4-BCA8-26B89591B35C}" srcOrd="0" destOrd="0" presId="urn:microsoft.com/office/officeart/2005/8/layout/vList2"/>
    <dgm:cxn modelId="{2DA17B3F-A6D3-4564-8746-DF8FDF84D32C}" srcId="{D19F4AB9-646D-45ED-A4B7-A0DF33F9563F}" destId="{E7AFDDB9-A213-4E8C-B244-BE770FA21DF6}" srcOrd="0" destOrd="0" parTransId="{2EDFF2C9-C94A-4D45-B3CE-FE39313C15D8}" sibTransId="{930463A7-53E8-42D0-81F0-2F5754B3EFAB}"/>
    <dgm:cxn modelId="{A70943B3-E2F0-488E-8D33-2091086B9320}" type="presOf" srcId="{E7AFDDB9-A213-4E8C-B244-BE770FA21DF6}" destId="{C0E9F223-53E6-43C2-86D4-1092C55FF34F}" srcOrd="0" destOrd="0" presId="urn:microsoft.com/office/officeart/2005/8/layout/vList2"/>
    <dgm:cxn modelId="{D7366B5D-2FA3-4D5D-9B2B-B93689F7CE7B}" type="presParOf" srcId="{5AE5058A-F5F8-4EF4-BCA8-26B89591B35C}" destId="{C0E9F223-53E6-43C2-86D4-1092C55FF34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E9F223-53E6-43C2-86D4-1092C55FF34F}">
      <dsp:nvSpPr>
        <dsp:cNvPr id="0" name=""/>
        <dsp:cNvSpPr/>
      </dsp:nvSpPr>
      <dsp:spPr>
        <a:xfrm>
          <a:off x="0" y="4718"/>
          <a:ext cx="1746250" cy="605474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300" kern="1200"/>
            <a:t>最具影响力</a:t>
          </a:r>
        </a:p>
      </dsp:txBody>
      <dsp:txXfrm>
        <a:off x="29557" y="34275"/>
        <a:ext cx="1687136" cy="5463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BD4874-4D8C-46F6-B490-969F347F8BD5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3B15A5-E5D2-4861-8663-DD595316D6D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205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15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733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模板来自于： 第一</a:t>
            </a:r>
            <a:r>
              <a:rPr lang="en-US" altLang="zh-CN" dirty="0"/>
              <a:t>PPT https://www.1ppt.com/</a:t>
            </a:r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1ppt.com/hangye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1ppt.com/hangye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1ppt.com/hangye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AA44E1-7AD5-4786-8E6F-AF57B712081F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49D473-8435-4F3D-9AE4-8748A58514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AA44E1-7AD5-4786-8E6F-AF57B712081F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49D473-8435-4F3D-9AE4-8748A58514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hf sldNum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墨迹 6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86677" y="471795"/>
            <a:ext cx="36000" cy="162000"/>
          </a:xfrm>
          <a:prstGeom prst="rect">
            <a:avLst/>
          </a:prstGeom>
        </p:spPr>
      </p:pic>
      <p:sp>
        <p:nvSpPr>
          <p:cNvPr id="3" name="TextBox 4"/>
          <p:cNvSpPr txBox="1"/>
          <p:nvPr/>
        </p:nvSpPr>
        <p:spPr>
          <a:xfrm>
            <a:off x="270030" y="4948014"/>
            <a:ext cx="45365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  <p:sp>
        <p:nvSpPr>
          <p:cNvPr id="4" name="TextBox 8"/>
          <p:cNvSpPr txBox="1"/>
          <p:nvPr/>
        </p:nvSpPr>
        <p:spPr>
          <a:xfrm>
            <a:off x="8873970" y="0"/>
            <a:ext cx="54006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hf sldNum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墨迹 6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86677" y="471795"/>
            <a:ext cx="36000" cy="162000"/>
          </a:xfrm>
          <a:prstGeom prst="rect">
            <a:avLst/>
          </a:prstGeom>
        </p:spPr>
      </p:pic>
      <p:sp>
        <p:nvSpPr>
          <p:cNvPr id="3" name="TextBox 4"/>
          <p:cNvSpPr txBox="1"/>
          <p:nvPr/>
        </p:nvSpPr>
        <p:spPr>
          <a:xfrm>
            <a:off x="270030" y="4948014"/>
            <a:ext cx="45365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  <p:sp>
        <p:nvSpPr>
          <p:cNvPr id="4" name="TextBox 8"/>
          <p:cNvSpPr txBox="1"/>
          <p:nvPr/>
        </p:nvSpPr>
        <p:spPr>
          <a:xfrm>
            <a:off x="8873970" y="0"/>
            <a:ext cx="54006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hf sldNum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墨迹 6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86677" y="471795"/>
            <a:ext cx="36000" cy="162000"/>
          </a:xfrm>
          <a:prstGeom prst="rect">
            <a:avLst/>
          </a:prstGeom>
        </p:spPr>
      </p:pic>
      <p:sp>
        <p:nvSpPr>
          <p:cNvPr id="3" name="TextBox 4"/>
          <p:cNvSpPr txBox="1"/>
          <p:nvPr/>
        </p:nvSpPr>
        <p:spPr>
          <a:xfrm>
            <a:off x="270030" y="4948014"/>
            <a:ext cx="45365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  <p:sp>
        <p:nvSpPr>
          <p:cNvPr id="4" name="TextBox 8"/>
          <p:cNvSpPr txBox="1"/>
          <p:nvPr/>
        </p:nvSpPr>
        <p:spPr>
          <a:xfrm>
            <a:off x="8873970" y="0"/>
            <a:ext cx="54006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hf sldNum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hf sldNum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hf sldNum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hf sldNum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hf sldNum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hf sldNum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AA44E1-7AD5-4786-8E6F-AF57B712081F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49D473-8435-4F3D-9AE4-8748A58514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AA44E1-7AD5-4786-8E6F-AF57B712081F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49D473-8435-4F3D-9AE4-8748A58514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hf sldNum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2"/>
            <a:ext cx="10972800" cy="452596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2024/4/25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6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2024/4/25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AA44E1-7AD5-4786-8E6F-AF57B712081F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49D473-8435-4F3D-9AE4-8748A58514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AA44E1-7AD5-4786-8E6F-AF57B712081F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49D473-8435-4F3D-9AE4-8748A58514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AA44E1-7AD5-4786-8E6F-AF57B712081F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49D473-8435-4F3D-9AE4-8748A58514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hf sldNum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AA44E1-7AD5-4786-8E6F-AF57B712081F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49D473-8435-4F3D-9AE4-8748A58514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hf sldNum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AA44E1-7AD5-4786-8E6F-AF57B712081F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49D473-8435-4F3D-9AE4-8748A58514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hf sldNum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AA44E1-7AD5-4786-8E6F-AF57B712081F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49D473-8435-4F3D-9AE4-8748A58514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hf sldNum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AA44E1-7AD5-4786-8E6F-AF57B712081F}" type="datetimeFigureOut">
              <a:rPr lang="zh-CN" altLang="en-US" smtClean="0"/>
              <a:t>2024/4/25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49D473-8435-4F3D-9AE4-8748A58514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hf sldNum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331665" y="2328815"/>
            <a:ext cx="5267388" cy="1151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sz="1100" b="1">
                <a:solidFill>
                  <a:schemeClr val="accent1">
                    <a:lumMod val="50000"/>
                    <a:alpha val="0"/>
                  </a:schemeClr>
                </a:solidFill>
                <a:latin typeface="逐浪细阁体" panose="03000509000000000000" pitchFamily="65" charset="-122"/>
                <a:ea typeface="逐浪细阁体" panose="03000509000000000000" pitchFamily="65" charset="-122"/>
                <a:sym typeface="逐浪细阁体" panose="03000509000000000000" pitchFamily="65" charset="-122"/>
              </a:rPr>
              <a:t>感谢您下载包图网平台上提供的</a:t>
            </a:r>
            <a:r>
              <a:rPr lang="en-US" altLang="zh-CN" sz="1100" b="1">
                <a:solidFill>
                  <a:schemeClr val="accent1">
                    <a:lumMod val="50000"/>
                    <a:alpha val="0"/>
                  </a:schemeClr>
                </a:solidFill>
                <a:latin typeface="逐浪细阁体" panose="03000509000000000000" pitchFamily="65" charset="-122"/>
                <a:ea typeface="逐浪细阁体" panose="03000509000000000000" pitchFamily="65" charset="-122"/>
                <a:sym typeface="逐浪细阁体" panose="03000509000000000000" pitchFamily="65" charset="-122"/>
              </a:rPr>
              <a:t>PPT</a:t>
            </a:r>
            <a:r>
              <a:rPr lang="zh-CN" altLang="en-US" sz="1100" b="1">
                <a:solidFill>
                  <a:schemeClr val="accent1">
                    <a:lumMod val="50000"/>
                    <a:alpha val="0"/>
                  </a:schemeClr>
                </a:solidFill>
                <a:latin typeface="逐浪细阁体" panose="03000509000000000000" pitchFamily="65" charset="-122"/>
                <a:ea typeface="逐浪细阁体" panose="03000509000000000000" pitchFamily="65" charset="-122"/>
                <a:sym typeface="逐浪细阁体" panose="03000509000000000000" pitchFamily="65" charset="-122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en-US" altLang="zh-CN" sz="1100" b="1">
              <a:solidFill>
                <a:schemeClr val="accent1">
                  <a:lumMod val="50000"/>
                  <a:alpha val="0"/>
                </a:schemeClr>
              </a:solidFill>
              <a:latin typeface="逐浪细阁体" panose="03000509000000000000" pitchFamily="65" charset="-122"/>
              <a:ea typeface="逐浪细阁体" panose="03000509000000000000" pitchFamily="65" charset="-122"/>
              <a:sym typeface="逐浪细阁体" panose="03000509000000000000" pitchFamily="65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microsoft.com/office/2007/relationships/hdphoto" Target="../media/hdphoto2.wdp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33.jpeg"/><Relationship Id="rId4" Type="http://schemas.openxmlformats.org/officeDocument/2006/relationships/image" Target="../media/image20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microsoft.com/office/2007/relationships/hdphoto" Target="../media/hdphoto4.wdp"/><Relationship Id="rId5" Type="http://schemas.openxmlformats.org/officeDocument/2006/relationships/image" Target="../media/image4.png"/><Relationship Id="rId10" Type="http://schemas.openxmlformats.org/officeDocument/2006/relationships/image" Target="../media/image34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12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21.pn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20.png"/><Relationship Id="rId9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0"/>
              <a:ext cx="12192000" cy="3809999"/>
              <a:chOff x="0" y="0"/>
              <a:chExt cx="12192000" cy="3809999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0" y="0"/>
                <a:ext cx="6123225" cy="3809999"/>
              </a:xfrm>
              <a:prstGeom prst="rect">
                <a:avLst/>
              </a:prstGeom>
            </p:spPr>
          </p:pic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068775" y="0"/>
                <a:ext cx="6123225" cy="3809999"/>
              </a:xfrm>
              <a:prstGeom prst="rect">
                <a:avLst/>
              </a:prstGeom>
            </p:spPr>
          </p:pic>
        </p:grpSp>
        <p:grpSp>
          <p:nvGrpSpPr>
            <p:cNvPr id="9" name="组合 8"/>
            <p:cNvGrpSpPr/>
            <p:nvPr/>
          </p:nvGrpSpPr>
          <p:grpSpPr>
            <a:xfrm flipV="1">
              <a:off x="0" y="3048001"/>
              <a:ext cx="12192000" cy="3809999"/>
              <a:chOff x="0" y="0"/>
              <a:chExt cx="12192000" cy="3809999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0" y="0"/>
                <a:ext cx="6123225" cy="3809999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068775" y="0"/>
                <a:ext cx="6123225" cy="3809999"/>
              </a:xfrm>
              <a:prstGeom prst="rect">
                <a:avLst/>
              </a:prstGeom>
            </p:spPr>
          </p:pic>
        </p:grpSp>
      </p:grpSp>
      <p:grpSp>
        <p:nvGrpSpPr>
          <p:cNvPr id="22" name="组合 21"/>
          <p:cNvGrpSpPr/>
          <p:nvPr/>
        </p:nvGrpSpPr>
        <p:grpSpPr>
          <a:xfrm>
            <a:off x="10187450" y="1731871"/>
            <a:ext cx="693983" cy="3423920"/>
            <a:chOff x="10187450" y="1731871"/>
            <a:chExt cx="693983" cy="3423920"/>
          </a:xfrm>
        </p:grpSpPr>
        <p:sp>
          <p:nvSpPr>
            <p:cNvPr id="19" name="文本框 18"/>
            <p:cNvSpPr txBox="1"/>
            <p:nvPr/>
          </p:nvSpPr>
          <p:spPr>
            <a:xfrm>
              <a:off x="10249005" y="1731871"/>
              <a:ext cx="553998" cy="34239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400" spc="600" dirty="0">
                  <a:solidFill>
                    <a:srgbClr val="C85650"/>
                  </a:solidFill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rPr>
                <a:t>元宵节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0187450" y="2307738"/>
              <a:ext cx="677108" cy="5080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3200" dirty="0">
                  <a:solidFill>
                    <a:srgbClr val="C85650"/>
                  </a:solidFill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rPr>
                <a:t>【</a:t>
              </a:r>
              <a:endParaRPr lang="zh-CN" altLang="en-US" sz="3200" dirty="0">
                <a:solidFill>
                  <a:srgbClr val="C85650"/>
                </a:solidFill>
                <a:latin typeface="Arial" panose="020B0604020202020204" pitchFamily="34" charset="0"/>
                <a:ea typeface="华文新魏" panose="020108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 flipH="1" flipV="1">
              <a:off x="10204325" y="4042260"/>
              <a:ext cx="677108" cy="5080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3200" dirty="0">
                  <a:solidFill>
                    <a:srgbClr val="C85650"/>
                  </a:solidFill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rPr>
                <a:t>【</a:t>
              </a:r>
              <a:endParaRPr lang="zh-CN" altLang="en-US" sz="3200" dirty="0">
                <a:solidFill>
                  <a:srgbClr val="C85650"/>
                </a:solidFill>
                <a:latin typeface="Arial" panose="020B0604020202020204" pitchFamily="34" charset="0"/>
                <a:ea typeface="华文新魏" panose="02010800040101010101" pitchFamily="2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-68586" y="315407"/>
            <a:ext cx="4823985" cy="7431450"/>
            <a:chOff x="-68586" y="315407"/>
            <a:chExt cx="4823985" cy="7431450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7612" y="315407"/>
              <a:ext cx="2794000" cy="2832929"/>
            </a:xfrm>
            <a:prstGeom prst="rect">
              <a:avLst/>
            </a:prstGeom>
          </p:spPr>
        </p:pic>
        <p:grpSp>
          <p:nvGrpSpPr>
            <p:cNvPr id="29" name="组合 28"/>
            <p:cNvGrpSpPr/>
            <p:nvPr/>
          </p:nvGrpSpPr>
          <p:grpSpPr>
            <a:xfrm>
              <a:off x="-68586" y="2935372"/>
              <a:ext cx="4823985" cy="4811485"/>
              <a:chOff x="-68586" y="2935372"/>
              <a:chExt cx="4823985" cy="4811485"/>
            </a:xfrm>
          </p:grpSpPr>
          <p:pic>
            <p:nvPicPr>
              <p:cNvPr id="30" name="图片 29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 flipH="1">
                <a:off x="124067" y="4420558"/>
                <a:ext cx="4631332" cy="3326299"/>
              </a:xfrm>
              <a:prstGeom prst="rect">
                <a:avLst/>
              </a:prstGeom>
            </p:spPr>
          </p:pic>
          <p:pic>
            <p:nvPicPr>
              <p:cNvPr id="31" name="图片 30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-68586" y="2935372"/>
                <a:ext cx="2245360" cy="2752394"/>
              </a:xfrm>
              <a:prstGeom prst="rect">
                <a:avLst/>
              </a:prstGeom>
            </p:spPr>
          </p:pic>
        </p:grpSp>
      </p:grpSp>
      <p:pic>
        <p:nvPicPr>
          <p:cNvPr id="32" name="图片 3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80880" y="333031"/>
            <a:ext cx="2783846" cy="1488446"/>
          </a:xfrm>
          <a:prstGeom prst="rect">
            <a:avLst/>
          </a:prstGeom>
        </p:spPr>
      </p:pic>
      <p:grpSp>
        <p:nvGrpSpPr>
          <p:cNvPr id="33" name="组合 32"/>
          <p:cNvGrpSpPr/>
          <p:nvPr/>
        </p:nvGrpSpPr>
        <p:grpSpPr>
          <a:xfrm>
            <a:off x="2828952" y="-391872"/>
            <a:ext cx="6540605" cy="7671140"/>
            <a:chOff x="2828952" y="-391872"/>
            <a:chExt cx="6540605" cy="7671140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8" cstate="screen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5895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28952" y="189417"/>
              <a:ext cx="6540605" cy="6508563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44706" y1="11491" x2="65686" y2="86186"/>
                          <a14:foregroundMark x1="56667" y1="13814" x2="25686" y2="43765"/>
                          <a14:foregroundMark x1="59216" y1="20416" x2="56667" y2="39976"/>
                          <a14:foregroundMark x1="42353" y1="23227" x2="34314" y2="28973"/>
                          <a14:foregroundMark x1="32353" y1="21027" x2="36471" y2="31663"/>
                          <a14:foregroundMark x1="31961" y1="25306" x2="29412" y2="31907"/>
                          <a14:foregroundMark x1="30980" y1="25917" x2="24118" y2="32641"/>
                          <a14:foregroundMark x1="20196" y1="34474" x2="19020" y2="40220"/>
                          <a14:foregroundMark x1="67843" y1="26284" x2="61373" y2="35697"/>
                          <a14:foregroundMark x1="77647" y1="22005" x2="70196" y2="33374"/>
                          <a14:foregroundMark x1="77451" y1="18704" x2="70392" y2="23105"/>
                          <a14:foregroundMark x1="55098" y1="12714" x2="42941" y2="17115"/>
                          <a14:foregroundMark x1="45686" y1="40220" x2="40980" y2="55623"/>
                          <a14:foregroundMark x1="25686" y1="44866" x2="36078" y2="57213"/>
                          <a14:foregroundMark x1="29412" y1="49022" x2="27059" y2="55623"/>
                          <a14:foregroundMark x1="37059" y1="57824" x2="37255" y2="83741"/>
                          <a14:foregroundMark x1="53725" y1="43888" x2="50000" y2="49389"/>
                          <a14:foregroundMark x1="66471" y1="52200" x2="60392" y2="56235"/>
                          <a14:backgroundMark x1="41765" y1="19438" x2="45098" y2="19682"/>
                          <a14:backgroundMark x1="46667" y1="19315" x2="52549" y2="19315"/>
                          <a14:backgroundMark x1="60000" y1="15770" x2="52353" y2="18949"/>
                          <a14:backgroundMark x1="48431" y1="13325" x2="44510" y2="16259"/>
                          <a14:backgroundMark x1="44314" y1="14792" x2="42549" y2="16993"/>
                          <a14:backgroundMark x1="45098" y1="16137" x2="47059" y2="1662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08400" y="-391872"/>
              <a:ext cx="4782740" cy="7671140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08FD16D-4CC0-412C-8145-FB4B58BD636E}"/>
              </a:ext>
            </a:extLst>
          </p:cNvPr>
          <p:cNvSpPr txBox="1"/>
          <p:nvPr/>
        </p:nvSpPr>
        <p:spPr>
          <a:xfrm>
            <a:off x="10084656" y="5419372"/>
            <a:ext cx="1770793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spcAft>
                <a:spcPct val="0"/>
              </a:spcAft>
            </a:pP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刘芷辰</a:t>
            </a:r>
            <a:endParaRPr lang="en-US" altLang="zh-CN" kern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华文新魏" panose="02010800040101010101" pitchFamily="2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algn="l">
              <a:spcAft>
                <a:spcPct val="0"/>
              </a:spcAft>
            </a:pPr>
            <a:r>
              <a: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PB21111728</a:t>
            </a:r>
            <a:endParaRPr lang="zh-CN" altLang="en-US" kern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华文新魏" panose="02010800040101010101" pitchFamily="2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0" y="-374"/>
            <a:ext cx="12192000" cy="6858000"/>
            <a:chOff x="0" y="0"/>
            <a:chExt cx="12192000" cy="6858000"/>
          </a:xfrm>
        </p:grpSpPr>
        <p:grpSp>
          <p:nvGrpSpPr>
            <p:cNvPr id="2" name="组合 1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0" y="0"/>
                <a:ext cx="12192000" cy="3809999"/>
                <a:chOff x="0" y="0"/>
                <a:chExt cx="12192000" cy="3809999"/>
              </a:xfrm>
            </p:grpSpPr>
            <p:pic>
              <p:nvPicPr>
                <p:cNvPr id="7" name="图片 6"/>
                <p:cNvPicPr>
                  <a:picLocks noChangeAspect="1"/>
                </p:cNvPicPr>
                <p:nvPr/>
              </p:nvPicPr>
              <p:blipFill>
                <a:blip r:embed="rId3" cstate="screen">
                  <a:lum bright="70000" contrast="-7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0" y="0"/>
                  <a:ext cx="6123225" cy="3809999"/>
                </a:xfrm>
                <a:prstGeom prst="rect">
                  <a:avLst/>
                </a:prstGeom>
              </p:spPr>
            </p:pic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>
                <a:blip r:embed="rId3" cstate="screen">
                  <a:lum bright="70000" contrast="-7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6068775" y="0"/>
                  <a:ext cx="6123225" cy="3809999"/>
                </a:xfrm>
                <a:prstGeom prst="rect">
                  <a:avLst/>
                </a:prstGeom>
              </p:spPr>
            </p:pic>
          </p:grpSp>
          <p:grpSp>
            <p:nvGrpSpPr>
              <p:cNvPr id="4" name="组合 3"/>
              <p:cNvGrpSpPr/>
              <p:nvPr/>
            </p:nvGrpSpPr>
            <p:grpSpPr>
              <a:xfrm flipV="1">
                <a:off x="0" y="3048001"/>
                <a:ext cx="12192000" cy="3809999"/>
                <a:chOff x="0" y="0"/>
                <a:chExt cx="12192000" cy="3809999"/>
              </a:xfrm>
            </p:grpSpPr>
            <p:pic>
              <p:nvPicPr>
                <p:cNvPr id="5" name="图片 4"/>
                <p:cNvPicPr>
                  <a:picLocks noChangeAspect="1"/>
                </p:cNvPicPr>
                <p:nvPr/>
              </p:nvPicPr>
              <p:blipFill>
                <a:blip r:embed="rId3" cstate="screen">
                  <a:lum bright="70000" contrast="-7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0" y="0"/>
                  <a:ext cx="6123225" cy="3809999"/>
                </a:xfrm>
                <a:prstGeom prst="rect">
                  <a:avLst/>
                </a:prstGeom>
              </p:spPr>
            </p:pic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3" cstate="screen">
                  <a:lum bright="70000" contrast="-7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6068775" y="0"/>
                  <a:ext cx="6123225" cy="380999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2" name="组合 11"/>
            <p:cNvGrpSpPr/>
            <p:nvPr/>
          </p:nvGrpSpPr>
          <p:grpSpPr>
            <a:xfrm>
              <a:off x="476249" y="352425"/>
              <a:ext cx="533401" cy="533401"/>
              <a:chOff x="1904999" y="1666875"/>
              <a:chExt cx="533401" cy="53340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矩形 9"/>
              <p:cNvSpPr/>
              <p:nvPr/>
            </p:nvSpPr>
            <p:spPr>
              <a:xfrm>
                <a:off x="1905000" y="1666875"/>
                <a:ext cx="533400" cy="6667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 rot="5400000">
                <a:off x="1671637" y="1900238"/>
                <a:ext cx="533400" cy="6667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 rot="16200000" flipV="1">
              <a:off x="11174729" y="5930265"/>
              <a:ext cx="533401" cy="533401"/>
              <a:chOff x="1904999" y="1666875"/>
              <a:chExt cx="533401" cy="53340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矩形 13"/>
              <p:cNvSpPr/>
              <p:nvPr/>
            </p:nvSpPr>
            <p:spPr>
              <a:xfrm>
                <a:off x="1905000" y="1666875"/>
                <a:ext cx="533400" cy="6667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 rot="5400000">
                <a:off x="1671637" y="1900238"/>
                <a:ext cx="533400" cy="6667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8948926" y="716793"/>
            <a:ext cx="3243074" cy="4153339"/>
            <a:chOff x="840861" y="2461928"/>
            <a:chExt cx="3243074" cy="4153339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4608"/>
            <a:stretch>
              <a:fillRect/>
            </a:stretch>
          </p:blipFill>
          <p:spPr>
            <a:xfrm flipH="1">
              <a:off x="840861" y="4502292"/>
              <a:ext cx="1122882" cy="1563228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63743" y="3952545"/>
              <a:ext cx="2120192" cy="2662722"/>
            </a:xfrm>
            <a:prstGeom prst="rect">
              <a:avLst/>
            </a:prstGeom>
          </p:spPr>
        </p:pic>
        <p:grpSp>
          <p:nvGrpSpPr>
            <p:cNvPr id="22" name="组合 21"/>
            <p:cNvGrpSpPr/>
            <p:nvPr/>
          </p:nvGrpSpPr>
          <p:grpSpPr>
            <a:xfrm>
              <a:off x="1525413" y="2461928"/>
              <a:ext cx="1661993" cy="3603592"/>
              <a:chOff x="1840373" y="2461928"/>
              <a:chExt cx="1661993" cy="3603592"/>
            </a:xfrm>
          </p:grpSpPr>
          <p:cxnSp>
            <p:nvCxnSpPr>
              <p:cNvPr id="23" name="直接连接符 22"/>
              <p:cNvCxnSpPr/>
              <p:nvPr/>
            </p:nvCxnSpPr>
            <p:spPr>
              <a:xfrm flipH="1">
                <a:off x="2579036" y="2461928"/>
                <a:ext cx="0" cy="3603592"/>
              </a:xfrm>
              <a:prstGeom prst="line">
                <a:avLst/>
              </a:prstGeom>
              <a:ln w="158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文本框 23"/>
              <p:cNvSpPr txBox="1"/>
              <p:nvPr/>
            </p:nvSpPr>
            <p:spPr>
              <a:xfrm>
                <a:off x="1840373" y="3179839"/>
                <a:ext cx="800219" cy="200152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r"/>
                <a:r>
                  <a:rPr lang="zh-CN" altLang="en-US" sz="4000" spc="600" dirty="0">
                    <a:solidFill>
                      <a:schemeClr val="accent6"/>
                    </a:solidFill>
                    <a:latin typeface="Arial" panose="020B0604020202020204" pitchFamily="34" charset="0"/>
                    <a:ea typeface="华文新魏" panose="02010800040101010101" pitchFamily="2" charset="-122"/>
                    <a:sym typeface="Arial" panose="020B0604020202020204" pitchFamily="34" charset="0"/>
                  </a:rPr>
                  <a:t>形成</a:t>
                </a: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2702147" y="2461928"/>
                <a:ext cx="800219" cy="217424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zh-CN" altLang="en-US" sz="4000" spc="600">
                    <a:solidFill>
                      <a:schemeClr val="accent6"/>
                    </a:solidFill>
                    <a:latin typeface="Arial" panose="020B0604020202020204" pitchFamily="34" charset="0"/>
                    <a:ea typeface="华文新魏" panose="02010800040101010101" pitchFamily="2" charset="-122"/>
                    <a:sym typeface="Arial" panose="020B0604020202020204" pitchFamily="34" charset="0"/>
                  </a:rPr>
                  <a:t>元宵</a:t>
                </a:r>
              </a:p>
            </p:txBody>
          </p:sp>
        </p:grp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7081" y="2435464"/>
            <a:ext cx="2517845" cy="483855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10DFEB9-80C9-475D-A3FA-EFAD92C38B7C}"/>
              </a:ext>
            </a:extLst>
          </p:cNvPr>
          <p:cNvSpPr txBox="1"/>
          <p:nvPr/>
        </p:nvSpPr>
        <p:spPr>
          <a:xfrm>
            <a:off x="1784999" y="941191"/>
            <a:ext cx="4889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Arial" panose="020B0604020202020204" pitchFamily="34" charset="0"/>
              </a:rPr>
              <a:t>现代研究比较确定的是：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195A306-6D3F-42ED-ADC7-28060A5406B6}"/>
              </a:ext>
            </a:extLst>
          </p:cNvPr>
          <p:cNvSpPr txBox="1"/>
          <p:nvPr/>
        </p:nvSpPr>
        <p:spPr>
          <a:xfrm>
            <a:off x="1804106" y="2001698"/>
            <a:ext cx="4736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这一时期的节日活动风俗伴随着城市生活的发展而逐渐繁盛，是中国节令风俗大变革时期，逐渐抛弃了汉魏时期祭祀风俗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,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开始向全民娱乐的方向发展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0E98CB0-4D56-406A-AB4B-FA5873B335B8}"/>
              </a:ext>
            </a:extLst>
          </p:cNvPr>
          <p:cNvSpPr txBox="1"/>
          <p:nvPr/>
        </p:nvSpPr>
        <p:spPr>
          <a:xfrm>
            <a:off x="6276767" y="3660343"/>
            <a:ext cx="291517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另外隋炀帝也有诗叫</a:t>
            </a: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《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元夕于通衢建灯夜升南楼</a:t>
            </a:r>
            <a:r>
              <a:rPr lang="zh-CN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》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，从这两首诗的名字可以看出：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Arial" panose="020B0604020202020204" pitchFamily="34" charset="0"/>
            </a:endParaRP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当时的元宵节还不叫做元宵，而是称为正月十五日、望日、上元日或元夕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Arial" panose="020B0604020202020204" pitchFamily="34" charset="0"/>
            </a:endParaRP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实际上，直到唐末才偶尔称为元宵，到宋代才广泛称作元宵</a:t>
            </a:r>
          </a:p>
          <a:p>
            <a:pPr algn="l"/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sym typeface="Arial" panose="020B0604020202020204" pitchFamily="34" charset="0"/>
            </a:endParaRPr>
          </a:p>
          <a:p>
            <a:pPr algn="l"/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FD922B4-9C94-4AAF-A28C-9D9C14450641}"/>
              </a:ext>
            </a:extLst>
          </p:cNvPr>
          <p:cNvSpPr/>
          <p:nvPr/>
        </p:nvSpPr>
        <p:spPr>
          <a:xfrm>
            <a:off x="2066108" y="4862535"/>
            <a:ext cx="31531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</a:rPr>
              <a:t>火树银花合，星桥铁锁开。</a:t>
            </a:r>
            <a:b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</a:rPr>
            </a:b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</a:rPr>
              <a:t>暗尘随马去，明月逐人来。</a:t>
            </a:r>
            <a:b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</a:rPr>
            </a:br>
            <a:endParaRPr lang="zh-CN" altLang="en-US" kern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华文新魏" panose="02010800040101010101" pitchFamily="2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C4FD18F-C862-4AAD-AB11-3ADB4EE38160}"/>
              </a:ext>
            </a:extLst>
          </p:cNvPr>
          <p:cNvSpPr txBox="1"/>
          <p:nvPr/>
        </p:nvSpPr>
        <p:spPr>
          <a:xfrm>
            <a:off x="1586964" y="4392916"/>
            <a:ext cx="4389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Arial" panose="020B0604020202020204" pitchFamily="34" charset="0"/>
              </a:rPr>
              <a:t>例如唐代诗人苏味道有诗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Arial" panose="020B0604020202020204" pitchFamily="34" charset="0"/>
              </a:rPr>
              <a:t>《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Arial" panose="020B0604020202020204" pitchFamily="34" charset="0"/>
              </a:rPr>
              <a:t>正月十五夜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Arial" panose="020B0604020202020204" pitchFamily="34" charset="0"/>
              </a:rPr>
              <a:t>》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Arial" panose="020B0604020202020204" pitchFamily="34" charset="0"/>
              </a:rPr>
              <a:t>：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DC4D44F-4B09-4E47-BB1E-65098AD0C008}"/>
              </a:ext>
            </a:extLst>
          </p:cNvPr>
          <p:cNvSpPr txBox="1"/>
          <p:nvPr/>
        </p:nvSpPr>
        <p:spPr>
          <a:xfrm>
            <a:off x="2055761" y="5655446"/>
            <a:ext cx="35657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Arial" panose="020B0604020202020204" pitchFamily="34" charset="0"/>
              </a:rPr>
              <a:t>记载了元夕夜的盛况，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人们赏灯夜游，载歌载舞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sym typeface="Arial" panose="020B0604020202020204" pitchFamily="34" charset="0"/>
            </a:endParaRPr>
          </a:p>
          <a:p>
            <a:pPr algn="l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35" name="圆角矩形 6">
            <a:extLst>
              <a:ext uri="{FF2B5EF4-FFF2-40B4-BE49-F238E27FC236}">
                <a16:creationId xmlns:a16="http://schemas.microsoft.com/office/drawing/2014/main" id="{742B6C14-1C47-4D60-8FD8-C39885DB8A37}"/>
              </a:ext>
            </a:extLst>
          </p:cNvPr>
          <p:cNvSpPr/>
          <p:nvPr/>
        </p:nvSpPr>
        <p:spPr>
          <a:xfrm>
            <a:off x="6215211" y="3545437"/>
            <a:ext cx="2915176" cy="2284665"/>
          </a:xfrm>
          <a:prstGeom prst="roundRect">
            <a:avLst/>
          </a:prstGeom>
          <a:noFill/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165FD7E2-8172-4729-A0C6-4EB4D854E8C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>
            <a:off x="8443202" y="4346109"/>
            <a:ext cx="2600269" cy="2422766"/>
          </a:xfrm>
          <a:prstGeom prst="rect">
            <a:avLst/>
          </a:prstGeom>
          <a:effectLst>
            <a:outerShdw blurRad="1270000" algn="ctr" rotWithShape="0">
              <a:srgbClr val="000000">
                <a:alpha val="26000"/>
              </a:srgbClr>
            </a:outerShdw>
          </a:effec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36B080C7-8A10-4A51-BBFF-855FDA573E78}"/>
              </a:ext>
            </a:extLst>
          </p:cNvPr>
          <p:cNvSpPr txBox="1"/>
          <p:nvPr/>
        </p:nvSpPr>
        <p:spPr>
          <a:xfrm>
            <a:off x="1852440" y="1444008"/>
            <a:ext cx="5251475" cy="52322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dist="50800" dir="5400000" sx="152000" sy="152000" algn="ctr" rotWithShape="0">
              <a:srgbClr val="000000">
                <a:alpha val="0"/>
              </a:srgbClr>
            </a:outerShdw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Arial" panose="020B0604020202020204" pitchFamily="34" charset="0"/>
              </a:rPr>
              <a:t>隋唐时期是元宵节重要的形成期</a:t>
            </a:r>
          </a:p>
        </p:txBody>
      </p:sp>
      <p:pic>
        <p:nvPicPr>
          <p:cNvPr id="5124" name="Picture 4" descr="品读唐代元宵节风俗及其元宵节诗词 元宵节系列6">
            <a:extLst>
              <a:ext uri="{FF2B5EF4-FFF2-40B4-BE49-F238E27FC236}">
                <a16:creationId xmlns:a16="http://schemas.microsoft.com/office/drawing/2014/main" id="{11E1286C-D277-41D3-8C14-6B8655FBA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758" y="2813441"/>
            <a:ext cx="2347115" cy="1569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椭圆 44">
            <a:extLst>
              <a:ext uri="{FF2B5EF4-FFF2-40B4-BE49-F238E27FC236}">
                <a16:creationId xmlns:a16="http://schemas.microsoft.com/office/drawing/2014/main" id="{91F0EF73-8850-4E93-8392-7B5D6772BD39}"/>
              </a:ext>
            </a:extLst>
          </p:cNvPr>
          <p:cNvSpPr/>
          <p:nvPr/>
        </p:nvSpPr>
        <p:spPr>
          <a:xfrm>
            <a:off x="7832239" y="106394"/>
            <a:ext cx="2382448" cy="2298405"/>
          </a:xfrm>
          <a:prstGeom prst="ellipse">
            <a:avLst/>
          </a:prstGeom>
          <a:gradFill>
            <a:gsLst>
              <a:gs pos="85000">
                <a:srgbClr val="FDF6AD"/>
              </a:gs>
              <a:gs pos="10000">
                <a:schemeClr val="accent4">
                  <a:lumMod val="10000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  <a:effectLst>
            <a:outerShdw blurRad="381000" sx="103000" sy="103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72505A63-8035-4FFC-96D1-C057DC36A72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6427077">
            <a:off x="6831195" y="110421"/>
            <a:ext cx="3671930" cy="3421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2" name="组合 1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0" y="0"/>
                <a:ext cx="12192000" cy="3809999"/>
                <a:chOff x="0" y="0"/>
                <a:chExt cx="12192000" cy="3809999"/>
              </a:xfrm>
            </p:grpSpPr>
            <p:pic>
              <p:nvPicPr>
                <p:cNvPr id="7" name="图片 6"/>
                <p:cNvPicPr>
                  <a:picLocks noChangeAspect="1"/>
                </p:cNvPicPr>
                <p:nvPr/>
              </p:nvPicPr>
              <p:blipFill>
                <a:blip r:embed="rId3" cstate="screen">
                  <a:lum bright="70000" contrast="-7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0" y="0"/>
                  <a:ext cx="6123225" cy="3809999"/>
                </a:xfrm>
                <a:prstGeom prst="rect">
                  <a:avLst/>
                </a:prstGeom>
              </p:spPr>
            </p:pic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>
                <a:blip r:embed="rId3" cstate="screen">
                  <a:lum bright="70000" contrast="-7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6068775" y="0"/>
                  <a:ext cx="6123225" cy="3809999"/>
                </a:xfrm>
                <a:prstGeom prst="rect">
                  <a:avLst/>
                </a:prstGeom>
              </p:spPr>
            </p:pic>
          </p:grpSp>
          <p:grpSp>
            <p:nvGrpSpPr>
              <p:cNvPr id="4" name="组合 3"/>
              <p:cNvGrpSpPr/>
              <p:nvPr/>
            </p:nvGrpSpPr>
            <p:grpSpPr>
              <a:xfrm flipV="1">
                <a:off x="0" y="3048001"/>
                <a:ext cx="12192000" cy="3809999"/>
                <a:chOff x="0" y="0"/>
                <a:chExt cx="12192000" cy="3809999"/>
              </a:xfrm>
            </p:grpSpPr>
            <p:pic>
              <p:nvPicPr>
                <p:cNvPr id="5" name="图片 4"/>
                <p:cNvPicPr>
                  <a:picLocks noChangeAspect="1"/>
                </p:cNvPicPr>
                <p:nvPr/>
              </p:nvPicPr>
              <p:blipFill>
                <a:blip r:embed="rId3" cstate="screen">
                  <a:lum bright="70000" contrast="-7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0" y="0"/>
                  <a:ext cx="6123225" cy="3809999"/>
                </a:xfrm>
                <a:prstGeom prst="rect">
                  <a:avLst/>
                </a:prstGeom>
              </p:spPr>
            </p:pic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3" cstate="screen">
                  <a:lum bright="70000" contrast="-7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6068775" y="0"/>
                  <a:ext cx="6123225" cy="380999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2" name="组合 11"/>
            <p:cNvGrpSpPr/>
            <p:nvPr/>
          </p:nvGrpSpPr>
          <p:grpSpPr>
            <a:xfrm>
              <a:off x="476249" y="352425"/>
              <a:ext cx="533401" cy="533401"/>
              <a:chOff x="1904999" y="1666875"/>
              <a:chExt cx="533401" cy="53340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矩形 9"/>
              <p:cNvSpPr/>
              <p:nvPr/>
            </p:nvSpPr>
            <p:spPr>
              <a:xfrm>
                <a:off x="1905000" y="1666875"/>
                <a:ext cx="533400" cy="6667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 rot="5400000">
                <a:off x="1671637" y="1900238"/>
                <a:ext cx="533400" cy="6667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 rot="16200000" flipV="1">
              <a:off x="11174729" y="5930265"/>
              <a:ext cx="533401" cy="533401"/>
              <a:chOff x="1904999" y="1666875"/>
              <a:chExt cx="533401" cy="53340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矩形 13"/>
              <p:cNvSpPr/>
              <p:nvPr/>
            </p:nvSpPr>
            <p:spPr>
              <a:xfrm>
                <a:off x="1905000" y="1666875"/>
                <a:ext cx="533400" cy="6667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 rot="5400000">
                <a:off x="1671637" y="1900238"/>
                <a:ext cx="533400" cy="6667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8948926" y="716793"/>
            <a:ext cx="3243074" cy="4153339"/>
            <a:chOff x="840861" y="2461928"/>
            <a:chExt cx="3243074" cy="4153339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4608"/>
            <a:stretch>
              <a:fillRect/>
            </a:stretch>
          </p:blipFill>
          <p:spPr>
            <a:xfrm flipH="1">
              <a:off x="840861" y="4502292"/>
              <a:ext cx="1122882" cy="1563228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63743" y="3952545"/>
              <a:ext cx="2120192" cy="2662722"/>
            </a:xfrm>
            <a:prstGeom prst="rect">
              <a:avLst/>
            </a:prstGeom>
          </p:spPr>
        </p:pic>
        <p:grpSp>
          <p:nvGrpSpPr>
            <p:cNvPr id="22" name="组合 21"/>
            <p:cNvGrpSpPr/>
            <p:nvPr/>
          </p:nvGrpSpPr>
          <p:grpSpPr>
            <a:xfrm>
              <a:off x="1525413" y="2461928"/>
              <a:ext cx="1661993" cy="3603592"/>
              <a:chOff x="1840373" y="2461928"/>
              <a:chExt cx="1661993" cy="3603592"/>
            </a:xfrm>
          </p:grpSpPr>
          <p:cxnSp>
            <p:nvCxnSpPr>
              <p:cNvPr id="23" name="直接连接符 22"/>
              <p:cNvCxnSpPr/>
              <p:nvPr/>
            </p:nvCxnSpPr>
            <p:spPr>
              <a:xfrm flipH="1">
                <a:off x="2579036" y="2461928"/>
                <a:ext cx="0" cy="3603592"/>
              </a:xfrm>
              <a:prstGeom prst="line">
                <a:avLst/>
              </a:prstGeom>
              <a:ln w="158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文本框 23"/>
              <p:cNvSpPr txBox="1"/>
              <p:nvPr/>
            </p:nvSpPr>
            <p:spPr>
              <a:xfrm>
                <a:off x="1840373" y="3179839"/>
                <a:ext cx="800219" cy="200152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r"/>
                <a:r>
                  <a:rPr lang="zh-CN" altLang="en-US" sz="4000" spc="600" dirty="0">
                    <a:solidFill>
                      <a:schemeClr val="accent6"/>
                    </a:solidFill>
                    <a:latin typeface="Arial" panose="020B0604020202020204" pitchFamily="34" charset="0"/>
                    <a:ea typeface="华文新魏" panose="02010800040101010101" pitchFamily="2" charset="-122"/>
                    <a:sym typeface="Arial" panose="020B0604020202020204" pitchFamily="34" charset="0"/>
                  </a:rPr>
                  <a:t>形成</a:t>
                </a: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2702147" y="2461928"/>
                <a:ext cx="800219" cy="217424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zh-CN" altLang="en-US" sz="4000" spc="600">
                    <a:solidFill>
                      <a:schemeClr val="accent6"/>
                    </a:solidFill>
                    <a:latin typeface="Arial" panose="020B0604020202020204" pitchFamily="34" charset="0"/>
                    <a:ea typeface="华文新魏" panose="02010800040101010101" pitchFamily="2" charset="-122"/>
                    <a:sym typeface="Arial" panose="020B0604020202020204" pitchFamily="34" charset="0"/>
                  </a:rPr>
                  <a:t>元宵</a:t>
                </a:r>
              </a:p>
            </p:txBody>
          </p:sp>
        </p:grp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7081" y="2435464"/>
            <a:ext cx="2517845" cy="483855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1554" y="233953"/>
            <a:ext cx="3232815" cy="1973457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97540639-ECCF-4EF6-8AEA-4D9563F66E50}"/>
              </a:ext>
            </a:extLst>
          </p:cNvPr>
          <p:cNvSpPr txBox="1"/>
          <p:nvPr/>
        </p:nvSpPr>
        <p:spPr>
          <a:xfrm>
            <a:off x="2302568" y="4269964"/>
            <a:ext cx="6161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其中面茧是肉馅或素馅的馒头。馅中放入写着官品的纸签或木片，以占卜将来官位高低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Arial" panose="020B0604020202020204" pitchFamily="34" charset="0"/>
            </a:endParaRPr>
          </a:p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后来发展为类似于现代汤圆的食品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CC29678-9896-4593-9DF8-97A9FA33B02B}"/>
              </a:ext>
            </a:extLst>
          </p:cNvPr>
          <p:cNvSpPr txBox="1"/>
          <p:nvPr/>
        </p:nvSpPr>
        <p:spPr>
          <a:xfrm>
            <a:off x="2337697" y="2926339"/>
            <a:ext cx="6123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每岁上元，唐朝都城人造面蚕的习俗到宋代仍有遗留，</a:t>
            </a:r>
            <a:endParaRPr lang="en-US" altLang="zh-CN" kern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华文新魏" panose="02010800040101010101" pitchFamily="2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algn="l"/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但不同的应节食品则较唐朝更为丰</a:t>
            </a:r>
            <a:endParaRPr lang="en-US" altLang="zh-CN" kern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华文新魏" panose="02010800040101010101" pitchFamily="2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algn="l"/>
            <a:r>
              <a: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			——</a:t>
            </a: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王仁裕的</a:t>
            </a:r>
            <a:r>
              <a: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《</a:t>
            </a: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开元天宝遗事</a:t>
            </a:r>
            <a:r>
              <a: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》</a:t>
            </a:r>
            <a:endParaRPr lang="zh-CN" altLang="en-US" kern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华文新魏" panose="02010800040101010101" pitchFamily="2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pic>
        <p:nvPicPr>
          <p:cNvPr id="29" name="Picture 2" descr="https://timgsa.baidu.com/timg?image&amp;quality=80&amp;size=b9999_10000&amp;sec=1515585124373&amp;di=961a2d6e14f7239fc4d79bcdd0c0630e&amp;imgtype=0&amp;src=http%3A%2F%2Fimg.zcool.cn%2Fcommunity%2F0315a3056caa9c400000152d5a3932a.jpg">
            <a:extLst>
              <a:ext uri="{FF2B5EF4-FFF2-40B4-BE49-F238E27FC236}">
                <a16:creationId xmlns:a16="http://schemas.microsoft.com/office/drawing/2014/main" id="{50F3722F-13DF-4880-B67E-2AF33BD80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73" b="98537" l="10000" r="9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059" t="9430" r="18721"/>
          <a:stretch>
            <a:fillRect/>
          </a:stretch>
        </p:blipFill>
        <p:spPr bwMode="auto">
          <a:xfrm>
            <a:off x="7776686" y="3675401"/>
            <a:ext cx="2077617" cy="238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1F8FDF58-C289-4FEE-935B-A9840391697B}"/>
              </a:ext>
            </a:extLst>
          </p:cNvPr>
          <p:cNvSpPr/>
          <p:nvPr/>
        </p:nvSpPr>
        <p:spPr>
          <a:xfrm>
            <a:off x="932736" y="1147204"/>
            <a:ext cx="5136039" cy="128826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glow>
              <a:schemeClr val="accent1">
                <a:alpha val="30000"/>
              </a:schemeClr>
            </a:glow>
            <a:softEdge rad="152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AD89588-EC29-49E4-ADFA-059E39B8E60A}"/>
              </a:ext>
            </a:extLst>
          </p:cNvPr>
          <p:cNvSpPr txBox="1"/>
          <p:nvPr/>
        </p:nvSpPr>
        <p:spPr>
          <a:xfrm>
            <a:off x="1090634" y="1287542"/>
            <a:ext cx="4855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现代元宵节主流习俗之一的吃元宵，也是在唐朝有了雏形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组合 2"/>
            <p:cNvGrpSpPr/>
            <p:nvPr/>
          </p:nvGrpSpPr>
          <p:grpSpPr>
            <a:xfrm>
              <a:off x="0" y="0"/>
              <a:ext cx="12192000" cy="3809999"/>
              <a:chOff x="0" y="0"/>
              <a:chExt cx="12192000" cy="3809999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0" y="0"/>
                <a:ext cx="6123225" cy="3809999"/>
              </a:xfrm>
              <a:prstGeom prst="rect">
                <a:avLst/>
              </a:prstGeom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068775" y="0"/>
                <a:ext cx="6123225" cy="3809999"/>
              </a:xfrm>
              <a:prstGeom prst="rect">
                <a:avLst/>
              </a:prstGeom>
            </p:spPr>
          </p:pic>
        </p:grpSp>
        <p:grpSp>
          <p:nvGrpSpPr>
            <p:cNvPr id="4" name="组合 3"/>
            <p:cNvGrpSpPr/>
            <p:nvPr/>
          </p:nvGrpSpPr>
          <p:grpSpPr>
            <a:xfrm flipV="1">
              <a:off x="0" y="3048001"/>
              <a:ext cx="12192000" cy="3809999"/>
              <a:chOff x="0" y="0"/>
              <a:chExt cx="12192000" cy="3809999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0" y="0"/>
                <a:ext cx="6123225" cy="3809999"/>
              </a:xfrm>
              <a:prstGeom prst="rect">
                <a:avLst/>
              </a:prstGeom>
            </p:spPr>
          </p:pic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068775" y="0"/>
                <a:ext cx="6123225" cy="3809999"/>
              </a:xfrm>
              <a:prstGeom prst="rect">
                <a:avLst/>
              </a:prstGeom>
            </p:spPr>
          </p:pic>
        </p:grpSp>
      </p:grpSp>
      <p:grpSp>
        <p:nvGrpSpPr>
          <p:cNvPr id="35" name="组合 34"/>
          <p:cNvGrpSpPr/>
          <p:nvPr/>
        </p:nvGrpSpPr>
        <p:grpSpPr>
          <a:xfrm>
            <a:off x="1576538" y="571500"/>
            <a:ext cx="9038924" cy="5715000"/>
            <a:chOff x="1576538" y="571500"/>
            <a:chExt cx="9038924" cy="5715000"/>
          </a:xfrm>
        </p:grpSpPr>
        <p:grpSp>
          <p:nvGrpSpPr>
            <p:cNvPr id="20" name="组合 19"/>
            <p:cNvGrpSpPr/>
            <p:nvPr/>
          </p:nvGrpSpPr>
          <p:grpSpPr>
            <a:xfrm>
              <a:off x="1576538" y="571500"/>
              <a:ext cx="9038924" cy="5715000"/>
              <a:chOff x="1576538" y="571500"/>
              <a:chExt cx="9038924" cy="5715000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4" cstate="screen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576538" y="571500"/>
                <a:ext cx="4519462" cy="5715000"/>
              </a:xfrm>
              <a:prstGeom prst="rect">
                <a:avLst/>
              </a:prstGeom>
            </p:spPr>
          </p:pic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4" cstate="screen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 flipH="1">
                <a:off x="6096000" y="571500"/>
                <a:ext cx="4519462" cy="5715000"/>
              </a:xfrm>
              <a:prstGeom prst="rect">
                <a:avLst/>
              </a:prstGeom>
            </p:spPr>
          </p:pic>
        </p:grp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flipH="1">
              <a:off x="2975254" y="1564640"/>
              <a:ext cx="2624160" cy="3870960"/>
            </a:xfrm>
            <a:prstGeom prst="rect">
              <a:avLst/>
            </a:prstGeom>
          </p:spPr>
        </p:pic>
        <p:grpSp>
          <p:nvGrpSpPr>
            <p:cNvPr id="31" name="组合 30"/>
            <p:cNvGrpSpPr/>
            <p:nvPr/>
          </p:nvGrpSpPr>
          <p:grpSpPr>
            <a:xfrm>
              <a:off x="5646424" y="2513591"/>
              <a:ext cx="4106677" cy="1436127"/>
              <a:chOff x="5646424" y="2381511"/>
              <a:chExt cx="4106677" cy="1436127"/>
            </a:xfrm>
          </p:grpSpPr>
          <p:grpSp>
            <p:nvGrpSpPr>
              <p:cNvPr id="29" name="组合 28"/>
              <p:cNvGrpSpPr/>
              <p:nvPr/>
            </p:nvGrpSpPr>
            <p:grpSpPr>
              <a:xfrm>
                <a:off x="5646424" y="2381511"/>
                <a:ext cx="4106677" cy="1047489"/>
                <a:chOff x="5452145" y="2164553"/>
                <a:chExt cx="4106677" cy="1047489"/>
              </a:xfrm>
            </p:grpSpPr>
            <p:pic>
              <p:nvPicPr>
                <p:cNvPr id="27" name="图片 26"/>
                <p:cNvPicPr>
                  <a:picLocks noChangeAspect="1"/>
                </p:cNvPicPr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52145" y="2194146"/>
                  <a:ext cx="763899" cy="1017896"/>
                </a:xfrm>
                <a:prstGeom prst="rect">
                  <a:avLst/>
                </a:prstGeom>
              </p:spPr>
            </p:pic>
            <p:sp>
              <p:nvSpPr>
                <p:cNvPr id="28" name="文本框 27"/>
                <p:cNvSpPr txBox="1"/>
                <p:nvPr/>
              </p:nvSpPr>
              <p:spPr>
                <a:xfrm>
                  <a:off x="6288066" y="2164553"/>
                  <a:ext cx="3270756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4000" spc="6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  <a:sym typeface="Arial" panose="020B0604020202020204" pitchFamily="34" charset="0"/>
                    </a:rPr>
                    <a:t>第三章</a:t>
                  </a:r>
                </a:p>
              </p:txBody>
            </p:sp>
          </p:grpSp>
          <p:sp>
            <p:nvSpPr>
              <p:cNvPr id="30" name="文本框 29"/>
              <p:cNvSpPr txBox="1"/>
              <p:nvPr/>
            </p:nvSpPr>
            <p:spPr>
              <a:xfrm>
                <a:off x="5646424" y="3294418"/>
                <a:ext cx="31952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华文新魏" panose="02010800040101010101" pitchFamily="2" charset="-122"/>
                    <a:sym typeface="Arial" panose="020B0604020202020204" pitchFamily="34" charset="0"/>
                  </a:rPr>
                  <a:t>元宵节的习俗</a:t>
                </a:r>
              </a:p>
            </p:txBody>
          </p:sp>
        </p:grpSp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7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188960" y="3851172"/>
              <a:ext cx="1569178" cy="1569178"/>
            </a:xfrm>
            <a:prstGeom prst="rect">
              <a:avLst/>
            </a:prstGeom>
          </p:spPr>
        </p:pic>
      </p:grpSp>
      <p:grpSp>
        <p:nvGrpSpPr>
          <p:cNvPr id="38" name="组合 37"/>
          <p:cNvGrpSpPr/>
          <p:nvPr/>
        </p:nvGrpSpPr>
        <p:grpSpPr>
          <a:xfrm>
            <a:off x="-115137" y="3949718"/>
            <a:ext cx="3315528" cy="3306937"/>
            <a:chOff x="-68586" y="2935372"/>
            <a:chExt cx="4823985" cy="4811485"/>
          </a:xfrm>
        </p:grpSpPr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flipH="1">
              <a:off x="124067" y="4420558"/>
              <a:ext cx="4631332" cy="3326299"/>
            </a:xfrm>
            <a:prstGeom prst="rect">
              <a:avLst/>
            </a:prstGeom>
          </p:spPr>
        </p:pic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-68586" y="2935372"/>
              <a:ext cx="2245360" cy="2752394"/>
            </a:xfrm>
            <a:prstGeom prst="rect">
              <a:avLst/>
            </a:prstGeom>
          </p:spPr>
        </p:pic>
      </p:grpSp>
      <p:pic>
        <p:nvPicPr>
          <p:cNvPr id="41" name="图片 40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094932" y="-41173"/>
            <a:ext cx="2300273" cy="1229893"/>
          </a:xfrm>
          <a:prstGeom prst="rect">
            <a:avLst/>
          </a:prstGeom>
        </p:spPr>
      </p:pic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EB87E32C-1BA5-4196-9ED9-43D61FCF626E}"/>
              </a:ext>
            </a:extLst>
          </p:cNvPr>
          <p:cNvSpPr/>
          <p:nvPr/>
        </p:nvSpPr>
        <p:spPr>
          <a:xfrm>
            <a:off x="6766630" y="4080767"/>
            <a:ext cx="1431637" cy="3740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与生物相关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-21241" y="-7689"/>
            <a:ext cx="12192000" cy="6858000"/>
            <a:chOff x="0" y="0"/>
            <a:chExt cx="12192000" cy="6858000"/>
          </a:xfrm>
        </p:grpSpPr>
        <p:grpSp>
          <p:nvGrpSpPr>
            <p:cNvPr id="2" name="组合 1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0" y="0"/>
                <a:ext cx="12192000" cy="3809999"/>
                <a:chOff x="0" y="0"/>
                <a:chExt cx="12192000" cy="3809999"/>
              </a:xfrm>
            </p:grpSpPr>
            <p:pic>
              <p:nvPicPr>
                <p:cNvPr id="7" name="图片 6"/>
                <p:cNvPicPr>
                  <a:picLocks noChangeAspect="1"/>
                </p:cNvPicPr>
                <p:nvPr/>
              </p:nvPicPr>
              <p:blipFill>
                <a:blip r:embed="rId3" cstate="screen">
                  <a:lum bright="70000" contrast="-7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0" y="0"/>
                  <a:ext cx="6123225" cy="3809999"/>
                </a:xfrm>
                <a:prstGeom prst="rect">
                  <a:avLst/>
                </a:prstGeom>
              </p:spPr>
            </p:pic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>
                <a:blip r:embed="rId3" cstate="screen">
                  <a:lum bright="70000" contrast="-7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6068775" y="0"/>
                  <a:ext cx="6123225" cy="3809999"/>
                </a:xfrm>
                <a:prstGeom prst="rect">
                  <a:avLst/>
                </a:prstGeom>
              </p:spPr>
            </p:pic>
          </p:grpSp>
          <p:grpSp>
            <p:nvGrpSpPr>
              <p:cNvPr id="4" name="组合 3"/>
              <p:cNvGrpSpPr/>
              <p:nvPr/>
            </p:nvGrpSpPr>
            <p:grpSpPr>
              <a:xfrm flipV="1">
                <a:off x="0" y="3048001"/>
                <a:ext cx="12192000" cy="3809999"/>
                <a:chOff x="0" y="0"/>
                <a:chExt cx="12192000" cy="3809999"/>
              </a:xfrm>
            </p:grpSpPr>
            <p:pic>
              <p:nvPicPr>
                <p:cNvPr id="5" name="图片 4"/>
                <p:cNvPicPr>
                  <a:picLocks noChangeAspect="1"/>
                </p:cNvPicPr>
                <p:nvPr/>
              </p:nvPicPr>
              <p:blipFill>
                <a:blip r:embed="rId3" cstate="screen">
                  <a:lum bright="70000" contrast="-7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0" y="0"/>
                  <a:ext cx="6123225" cy="3809999"/>
                </a:xfrm>
                <a:prstGeom prst="rect">
                  <a:avLst/>
                </a:prstGeom>
              </p:spPr>
            </p:pic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3" cstate="screen">
                  <a:lum bright="70000" contrast="-7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6068775" y="0"/>
                  <a:ext cx="6123225" cy="380999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2" name="组合 11"/>
            <p:cNvGrpSpPr/>
            <p:nvPr/>
          </p:nvGrpSpPr>
          <p:grpSpPr>
            <a:xfrm>
              <a:off x="476249" y="352425"/>
              <a:ext cx="533401" cy="533401"/>
              <a:chOff x="1904999" y="1666875"/>
              <a:chExt cx="533401" cy="53340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矩形 9"/>
              <p:cNvSpPr/>
              <p:nvPr/>
            </p:nvSpPr>
            <p:spPr>
              <a:xfrm>
                <a:off x="1905000" y="1666875"/>
                <a:ext cx="533400" cy="6667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 rot="5400000">
                <a:off x="1671637" y="1900238"/>
                <a:ext cx="533400" cy="6667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 rot="16200000" flipV="1">
              <a:off x="11174729" y="5930265"/>
              <a:ext cx="533401" cy="533401"/>
              <a:chOff x="1904999" y="1666875"/>
              <a:chExt cx="533401" cy="53340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矩形 13"/>
              <p:cNvSpPr/>
              <p:nvPr/>
            </p:nvSpPr>
            <p:spPr>
              <a:xfrm>
                <a:off x="1905000" y="1666875"/>
                <a:ext cx="533400" cy="6667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 rot="5400000">
                <a:off x="1671637" y="1900238"/>
                <a:ext cx="533400" cy="6667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 flipH="1">
            <a:off x="10202170" y="-20291"/>
            <a:ext cx="1617719" cy="1590473"/>
            <a:chOff x="9215120" y="-20291"/>
            <a:chExt cx="2604770" cy="2560900"/>
          </a:xfrm>
        </p:grpSpPr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flipH="1">
              <a:off x="10529570" y="0"/>
              <a:ext cx="1290320" cy="2162822"/>
            </a:xfrm>
            <a:prstGeom prst="rect">
              <a:avLst/>
            </a:prstGeom>
          </p:spPr>
        </p:pic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flipH="1">
              <a:off x="9215120" y="-20291"/>
              <a:ext cx="1527810" cy="2560900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-9626" y="2630344"/>
            <a:ext cx="3243074" cy="4153339"/>
            <a:chOff x="840861" y="2461928"/>
            <a:chExt cx="3243074" cy="4153339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4608"/>
            <a:stretch>
              <a:fillRect/>
            </a:stretch>
          </p:blipFill>
          <p:spPr>
            <a:xfrm flipH="1">
              <a:off x="840861" y="4502292"/>
              <a:ext cx="1122882" cy="1563228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63743" y="3952545"/>
              <a:ext cx="2120192" cy="2662722"/>
            </a:xfrm>
            <a:prstGeom prst="rect">
              <a:avLst/>
            </a:prstGeom>
          </p:spPr>
        </p:pic>
        <p:grpSp>
          <p:nvGrpSpPr>
            <p:cNvPr id="22" name="组合 21"/>
            <p:cNvGrpSpPr/>
            <p:nvPr/>
          </p:nvGrpSpPr>
          <p:grpSpPr>
            <a:xfrm>
              <a:off x="1525413" y="2461928"/>
              <a:ext cx="1661993" cy="3603592"/>
              <a:chOff x="1840373" y="2461928"/>
              <a:chExt cx="1661993" cy="3603592"/>
            </a:xfrm>
          </p:grpSpPr>
          <p:cxnSp>
            <p:nvCxnSpPr>
              <p:cNvPr id="23" name="直接连接符 22"/>
              <p:cNvCxnSpPr/>
              <p:nvPr/>
            </p:nvCxnSpPr>
            <p:spPr>
              <a:xfrm flipH="1">
                <a:off x="2579036" y="2461928"/>
                <a:ext cx="0" cy="3603592"/>
              </a:xfrm>
              <a:prstGeom prst="line">
                <a:avLst/>
              </a:prstGeom>
              <a:ln w="158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文本框 23"/>
              <p:cNvSpPr txBox="1"/>
              <p:nvPr/>
            </p:nvSpPr>
            <p:spPr>
              <a:xfrm>
                <a:off x="1840373" y="3179839"/>
                <a:ext cx="800219" cy="200152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r"/>
                <a:r>
                  <a:rPr lang="zh-CN" altLang="en-US" sz="4000" spc="600" dirty="0">
                    <a:solidFill>
                      <a:schemeClr val="accent6"/>
                    </a:solidFill>
                    <a:latin typeface="Arial" panose="020B0604020202020204" pitchFamily="34" charset="0"/>
                    <a:ea typeface="华文新魏" panose="02010800040101010101" pitchFamily="2" charset="-122"/>
                    <a:sym typeface="Arial" panose="020B0604020202020204" pitchFamily="34" charset="0"/>
                  </a:rPr>
                  <a:t>习俗</a:t>
                </a: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2702147" y="2461928"/>
                <a:ext cx="800219" cy="217424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zh-CN" altLang="en-US" sz="4000" spc="600">
                    <a:solidFill>
                      <a:schemeClr val="accent6"/>
                    </a:solidFill>
                    <a:latin typeface="Arial" panose="020B0604020202020204" pitchFamily="34" charset="0"/>
                    <a:ea typeface="华文新魏" panose="02010800040101010101" pitchFamily="2" charset="-122"/>
                    <a:sym typeface="Arial" panose="020B0604020202020204" pitchFamily="34" charset="0"/>
                  </a:rPr>
                  <a:t>元宵</a:t>
                </a:r>
              </a:p>
            </p:txBody>
          </p:sp>
        </p:grp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8C17A08-3350-4B18-828F-020E5F0E670E}"/>
              </a:ext>
            </a:extLst>
          </p:cNvPr>
          <p:cNvGrpSpPr/>
          <p:nvPr/>
        </p:nvGrpSpPr>
        <p:grpSpPr>
          <a:xfrm>
            <a:off x="7581331" y="1440694"/>
            <a:ext cx="3989488" cy="3989488"/>
            <a:chOff x="0" y="934126"/>
            <a:chExt cx="6644367" cy="6644367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1885F83C-8445-4BBA-90DC-34F5D16C9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934126"/>
              <a:ext cx="6644367" cy="6644367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C37EAC42-29A3-4335-8269-2E16FC569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6978" y="2601690"/>
              <a:ext cx="3220538" cy="4291367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5AFD4A7E-A020-4DAA-A3E7-CEDEDAB092C1}"/>
              </a:ext>
            </a:extLst>
          </p:cNvPr>
          <p:cNvSpPr txBox="1"/>
          <p:nvPr/>
        </p:nvSpPr>
        <p:spPr>
          <a:xfrm>
            <a:off x="9452964" y="3348254"/>
            <a:ext cx="800219" cy="132245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/>
            <a:r>
              <a:rPr lang="zh-CN" altLang="en-US" sz="4000" dirty="0">
                <a:solidFill>
                  <a:schemeClr val="accent1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rPr>
              <a:t>逐鼠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8111524-28D5-44D1-83D3-7AE780FC0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104" y="2150398"/>
            <a:ext cx="4927358" cy="369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圆角矩形 3">
            <a:extLst>
              <a:ext uri="{FF2B5EF4-FFF2-40B4-BE49-F238E27FC236}">
                <a16:creationId xmlns:a16="http://schemas.microsoft.com/office/drawing/2014/main" id="{9F1C28D0-1972-465C-96F9-840AD5888619}"/>
              </a:ext>
            </a:extLst>
          </p:cNvPr>
          <p:cNvSpPr/>
          <p:nvPr/>
        </p:nvSpPr>
        <p:spPr>
          <a:xfrm>
            <a:off x="1585134" y="1137596"/>
            <a:ext cx="4824901" cy="83099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5ECEAD-5437-4E6F-B608-9660C385C7B7}"/>
              </a:ext>
            </a:extLst>
          </p:cNvPr>
          <p:cNvSpPr txBox="1"/>
          <p:nvPr/>
        </p:nvSpPr>
        <p:spPr>
          <a:xfrm>
            <a:off x="1607212" y="1146584"/>
            <a:ext cx="4927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正月十五逐老鼠，这一习俗盛行于古代南方盛产桑蚕的广大地区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2C44FA3-F67E-4F66-AF93-DA0810EF17F0}"/>
              </a:ext>
            </a:extLst>
          </p:cNvPr>
          <p:cNvSpPr txBox="1"/>
          <p:nvPr/>
        </p:nvSpPr>
        <p:spPr>
          <a:xfrm>
            <a:off x="3387287" y="5962517"/>
            <a:ext cx="3849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成都博物馆复原的三月蚕市场景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0" y="-48353"/>
            <a:ext cx="12192000" cy="6858000"/>
            <a:chOff x="0" y="0"/>
            <a:chExt cx="12192000" cy="6858000"/>
          </a:xfrm>
        </p:grpSpPr>
        <p:grpSp>
          <p:nvGrpSpPr>
            <p:cNvPr id="2" name="组合 1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0" y="0"/>
                <a:ext cx="12192000" cy="3809999"/>
                <a:chOff x="0" y="0"/>
                <a:chExt cx="12192000" cy="3809999"/>
              </a:xfrm>
            </p:grpSpPr>
            <p:pic>
              <p:nvPicPr>
                <p:cNvPr id="7" name="图片 6"/>
                <p:cNvPicPr>
                  <a:picLocks noChangeAspect="1"/>
                </p:cNvPicPr>
                <p:nvPr/>
              </p:nvPicPr>
              <p:blipFill>
                <a:blip r:embed="rId3" cstate="screen">
                  <a:lum bright="70000" contrast="-7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0" y="0"/>
                  <a:ext cx="6123225" cy="3809999"/>
                </a:xfrm>
                <a:prstGeom prst="rect">
                  <a:avLst/>
                </a:prstGeom>
              </p:spPr>
            </p:pic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>
                <a:blip r:embed="rId3" cstate="screen">
                  <a:lum bright="70000" contrast="-7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6068775" y="0"/>
                  <a:ext cx="6123225" cy="3809999"/>
                </a:xfrm>
                <a:prstGeom prst="rect">
                  <a:avLst/>
                </a:prstGeom>
              </p:spPr>
            </p:pic>
          </p:grpSp>
          <p:grpSp>
            <p:nvGrpSpPr>
              <p:cNvPr id="4" name="组合 3"/>
              <p:cNvGrpSpPr/>
              <p:nvPr/>
            </p:nvGrpSpPr>
            <p:grpSpPr>
              <a:xfrm flipV="1">
                <a:off x="0" y="3048001"/>
                <a:ext cx="12192000" cy="3809999"/>
                <a:chOff x="0" y="0"/>
                <a:chExt cx="12192000" cy="3809999"/>
              </a:xfrm>
            </p:grpSpPr>
            <p:pic>
              <p:nvPicPr>
                <p:cNvPr id="5" name="图片 4"/>
                <p:cNvPicPr>
                  <a:picLocks noChangeAspect="1"/>
                </p:cNvPicPr>
                <p:nvPr/>
              </p:nvPicPr>
              <p:blipFill>
                <a:blip r:embed="rId3" cstate="screen">
                  <a:lum bright="70000" contrast="-7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0" y="0"/>
                  <a:ext cx="6123225" cy="3809999"/>
                </a:xfrm>
                <a:prstGeom prst="rect">
                  <a:avLst/>
                </a:prstGeom>
              </p:spPr>
            </p:pic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3" cstate="screen">
                  <a:lum bright="70000" contrast="-7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6068775" y="0"/>
                  <a:ext cx="6123225" cy="380999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2" name="组合 11"/>
            <p:cNvGrpSpPr/>
            <p:nvPr/>
          </p:nvGrpSpPr>
          <p:grpSpPr>
            <a:xfrm>
              <a:off x="476249" y="352425"/>
              <a:ext cx="533401" cy="533401"/>
              <a:chOff x="1904999" y="1666875"/>
              <a:chExt cx="533401" cy="53340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矩形 9"/>
              <p:cNvSpPr/>
              <p:nvPr/>
            </p:nvSpPr>
            <p:spPr>
              <a:xfrm>
                <a:off x="1905000" y="1666875"/>
                <a:ext cx="533400" cy="6667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 rot="5400000">
                <a:off x="1671637" y="1900238"/>
                <a:ext cx="533400" cy="6667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 rot="16200000" flipV="1">
              <a:off x="11174729" y="5930265"/>
              <a:ext cx="533401" cy="533401"/>
              <a:chOff x="1904999" y="1666875"/>
              <a:chExt cx="533401" cy="53340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矩形 13"/>
              <p:cNvSpPr/>
              <p:nvPr/>
            </p:nvSpPr>
            <p:spPr>
              <a:xfrm>
                <a:off x="1905000" y="1666875"/>
                <a:ext cx="533400" cy="6667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 rot="5400000">
                <a:off x="1671637" y="1900238"/>
                <a:ext cx="533400" cy="6667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 flipH="1">
            <a:off x="10202170" y="-20291"/>
            <a:ext cx="1617719" cy="1590473"/>
            <a:chOff x="9215120" y="-20291"/>
            <a:chExt cx="2604770" cy="2560900"/>
          </a:xfrm>
        </p:grpSpPr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flipH="1">
              <a:off x="10529570" y="0"/>
              <a:ext cx="1290320" cy="2162822"/>
            </a:xfrm>
            <a:prstGeom prst="rect">
              <a:avLst/>
            </a:prstGeom>
          </p:spPr>
        </p:pic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flipH="1">
              <a:off x="9215120" y="-20291"/>
              <a:ext cx="1527810" cy="2560900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-9626" y="2630344"/>
            <a:ext cx="3243074" cy="4153339"/>
            <a:chOff x="840861" y="2461928"/>
            <a:chExt cx="3243074" cy="4153339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4608"/>
            <a:stretch>
              <a:fillRect/>
            </a:stretch>
          </p:blipFill>
          <p:spPr>
            <a:xfrm flipH="1">
              <a:off x="840861" y="4502292"/>
              <a:ext cx="1122882" cy="1563228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63743" y="3952545"/>
              <a:ext cx="2120192" cy="2662722"/>
            </a:xfrm>
            <a:prstGeom prst="rect">
              <a:avLst/>
            </a:prstGeom>
          </p:spPr>
        </p:pic>
        <p:grpSp>
          <p:nvGrpSpPr>
            <p:cNvPr id="22" name="组合 21"/>
            <p:cNvGrpSpPr/>
            <p:nvPr/>
          </p:nvGrpSpPr>
          <p:grpSpPr>
            <a:xfrm>
              <a:off x="1525413" y="2461928"/>
              <a:ext cx="1661993" cy="3603592"/>
              <a:chOff x="1840373" y="2461928"/>
              <a:chExt cx="1661993" cy="3603592"/>
            </a:xfrm>
          </p:grpSpPr>
          <p:cxnSp>
            <p:nvCxnSpPr>
              <p:cNvPr id="23" name="直接连接符 22"/>
              <p:cNvCxnSpPr/>
              <p:nvPr/>
            </p:nvCxnSpPr>
            <p:spPr>
              <a:xfrm flipH="1">
                <a:off x="2579036" y="2461928"/>
                <a:ext cx="0" cy="3603592"/>
              </a:xfrm>
              <a:prstGeom prst="line">
                <a:avLst/>
              </a:prstGeom>
              <a:ln w="158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文本框 23"/>
              <p:cNvSpPr txBox="1"/>
              <p:nvPr/>
            </p:nvSpPr>
            <p:spPr>
              <a:xfrm>
                <a:off x="1840373" y="3179839"/>
                <a:ext cx="800219" cy="200152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r"/>
                <a:r>
                  <a:rPr lang="zh-CN" altLang="en-US" sz="4000" spc="600" dirty="0">
                    <a:solidFill>
                      <a:schemeClr val="accent6"/>
                    </a:solidFill>
                    <a:latin typeface="Arial" panose="020B0604020202020204" pitchFamily="34" charset="0"/>
                    <a:ea typeface="华文新魏" panose="02010800040101010101" pitchFamily="2" charset="-122"/>
                    <a:sym typeface="Arial" panose="020B0604020202020204" pitchFamily="34" charset="0"/>
                  </a:rPr>
                  <a:t>习俗</a:t>
                </a: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2702147" y="2461928"/>
                <a:ext cx="800219" cy="217424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zh-CN" altLang="en-US" sz="4000" spc="600">
                    <a:solidFill>
                      <a:schemeClr val="accent6"/>
                    </a:solidFill>
                    <a:latin typeface="Arial" panose="020B0604020202020204" pitchFamily="34" charset="0"/>
                    <a:ea typeface="华文新魏" panose="02010800040101010101" pitchFamily="2" charset="-122"/>
                    <a:sym typeface="Arial" panose="020B0604020202020204" pitchFamily="34" charset="0"/>
                  </a:rPr>
                  <a:t>元宵</a:t>
                </a:r>
              </a:p>
            </p:txBody>
          </p:sp>
        </p:grp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8C17A08-3350-4B18-828F-020E5F0E670E}"/>
              </a:ext>
            </a:extLst>
          </p:cNvPr>
          <p:cNvGrpSpPr/>
          <p:nvPr/>
        </p:nvGrpSpPr>
        <p:grpSpPr>
          <a:xfrm>
            <a:off x="7581331" y="1440694"/>
            <a:ext cx="3989488" cy="3989488"/>
            <a:chOff x="0" y="934126"/>
            <a:chExt cx="6644367" cy="6644367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1885F83C-8445-4BBA-90DC-34F5D16C9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934126"/>
              <a:ext cx="6644367" cy="6644367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C37EAC42-29A3-4335-8269-2E16FC569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6978" y="2601690"/>
              <a:ext cx="3220538" cy="4291367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5AFD4A7E-A020-4DAA-A3E7-CEDEDAB092C1}"/>
              </a:ext>
            </a:extLst>
          </p:cNvPr>
          <p:cNvSpPr txBox="1"/>
          <p:nvPr/>
        </p:nvSpPr>
        <p:spPr>
          <a:xfrm>
            <a:off x="9452964" y="3348254"/>
            <a:ext cx="800219" cy="132245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/>
            <a:r>
              <a:rPr lang="zh-CN" altLang="en-US" sz="4000" dirty="0">
                <a:solidFill>
                  <a:schemeClr val="accent1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rPr>
              <a:t>逐鼠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097265F-6B5B-4308-B354-974DA6450C6A}"/>
              </a:ext>
            </a:extLst>
          </p:cNvPr>
          <p:cNvSpPr txBox="1"/>
          <p:nvPr/>
        </p:nvSpPr>
        <p:spPr>
          <a:xfrm>
            <a:off x="2782712" y="2015968"/>
            <a:ext cx="4581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Arial" panose="020B0604020202020204" pitchFamily="34" charset="0"/>
              </a:rPr>
              <a:t>世人正月半做粥糜祷之，加肉覆其上，登屋食之。咒曰：登高糜，挟鼠脑，欲来不来，待我三蚕老。则是为蚕逐鼠矣！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sym typeface="Arial" panose="020B0604020202020204" pitchFamily="34" charset="0"/>
            </a:endParaRPr>
          </a:p>
          <a:p>
            <a:pPr algn="l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Arial" panose="020B0604020202020204" pitchFamily="34" charset="0"/>
              </a:rPr>
              <a:t>	     ——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Arial" panose="020B0604020202020204" pitchFamily="34" charset="0"/>
              </a:rPr>
              <a:t>南朝梁吴均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Arial" panose="020B0604020202020204" pitchFamily="34" charset="0"/>
              </a:rPr>
              <a:t>《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Arial" panose="020B0604020202020204" pitchFamily="34" charset="0"/>
              </a:rPr>
              <a:t>续齐谐记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Arial" panose="020B0604020202020204" pitchFamily="34" charset="0"/>
              </a:rPr>
              <a:t>》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E98BCF1-B371-48CB-B151-5678C0AFDAFB}"/>
              </a:ext>
            </a:extLst>
          </p:cNvPr>
          <p:cNvSpPr txBox="1"/>
          <p:nvPr/>
        </p:nvSpPr>
        <p:spPr>
          <a:xfrm>
            <a:off x="2781540" y="3421758"/>
            <a:ext cx="4539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Arial" panose="020B0604020202020204" pitchFamily="34" charset="0"/>
              </a:rPr>
              <a:t>正月十五日，作豆糜，加油膏其上，以祠门户。先以杨柳插门，随杨柳所指，仍以酒脯饮食乃至粥插箸而祭之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sym typeface="Arial" panose="020B0604020202020204" pitchFamily="34" charset="0"/>
            </a:endParaRPr>
          </a:p>
          <a:p>
            <a:pPr algn="l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Arial" panose="020B0604020202020204" pitchFamily="34" charset="0"/>
              </a:rPr>
              <a:t>	    	     ——《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Arial" panose="020B0604020202020204" pitchFamily="34" charset="0"/>
              </a:rPr>
              <a:t>荆楚岁时记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Arial" panose="020B0604020202020204" pitchFamily="34" charset="0"/>
              </a:rPr>
              <a:t>》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41" name="圆角矩形 3">
            <a:extLst>
              <a:ext uri="{FF2B5EF4-FFF2-40B4-BE49-F238E27FC236}">
                <a16:creationId xmlns:a16="http://schemas.microsoft.com/office/drawing/2014/main" id="{C6E1E22D-E0D7-4049-9746-6C013168F2C5}"/>
              </a:ext>
            </a:extLst>
          </p:cNvPr>
          <p:cNvSpPr/>
          <p:nvPr/>
        </p:nvSpPr>
        <p:spPr>
          <a:xfrm>
            <a:off x="1519536" y="651245"/>
            <a:ext cx="4160946" cy="9233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1CBBAAC-E6B7-4429-89DE-166D8B82164E}"/>
              </a:ext>
            </a:extLst>
          </p:cNvPr>
          <p:cNvSpPr txBox="1"/>
          <p:nvPr/>
        </p:nvSpPr>
        <p:spPr>
          <a:xfrm>
            <a:off x="1598220" y="664227"/>
            <a:ext cx="4193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这里的逐鼠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sym typeface="Arial" panose="020B0604020202020204" pitchFamily="34" charset="0"/>
            </a:endParaRPr>
          </a:p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应该是为蚕逐鼠，是为了不让鼠吃掉蚕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sym typeface="Arial" panose="020B0604020202020204" pitchFamily="34" charset="0"/>
            </a:endParaRPr>
          </a:p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如下记载：</a:t>
            </a:r>
          </a:p>
        </p:txBody>
      </p:sp>
      <p:sp>
        <p:nvSpPr>
          <p:cNvPr id="28" name="流程图: 终止 27">
            <a:extLst>
              <a:ext uri="{FF2B5EF4-FFF2-40B4-BE49-F238E27FC236}">
                <a16:creationId xmlns:a16="http://schemas.microsoft.com/office/drawing/2014/main" id="{C03846D9-39CA-4194-98C5-540D1306B0A8}"/>
              </a:ext>
            </a:extLst>
          </p:cNvPr>
          <p:cNvSpPr/>
          <p:nvPr/>
        </p:nvSpPr>
        <p:spPr>
          <a:xfrm>
            <a:off x="2453703" y="5093044"/>
            <a:ext cx="8417317" cy="1322453"/>
          </a:xfrm>
          <a:prstGeom prst="flowChartTerminator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50800" dir="5400000" sx="24000" sy="24000" algn="ctr" rotWithShape="0">
              <a:srgbClr val="000000">
                <a:alpha val="82000"/>
              </a:srgbClr>
            </a:outerShdw>
            <a:reflection stA="14000" endPos="65000" dist="50800" dir="5400000" sy="-100000" algn="bl" rotWithShape="0"/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3265AAE-1D00-497A-A647-F5B5D709B5D1}"/>
              </a:ext>
            </a:extLst>
          </p:cNvPr>
          <p:cNvSpPr txBox="1"/>
          <p:nvPr/>
        </p:nvSpPr>
        <p:spPr>
          <a:xfrm>
            <a:off x="2781540" y="5151587"/>
            <a:ext cx="8159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Arial" panose="020B0604020202020204" pitchFamily="34" charset="0"/>
              </a:rPr>
              <a:t>因为老鼠常在夜里把蚕大片大片地吃掉，而正月十五，冬日刚过，立春不久，此时老鼠开始活动，但行动迟缓，正是除鼠的好时机。然而古人迷信，认为老鼠是五谷神，不敢轻易得罪，但又担忧老鼠在夜里把蚕大片大片地吃掉，于是只能讨好它，让老鼠吃饱，就不会吃掉蚕了</a:t>
            </a:r>
          </a:p>
        </p:txBody>
      </p:sp>
    </p:spTree>
    <p:extLst>
      <p:ext uri="{BB962C8B-B14F-4D97-AF65-F5344CB8AC3E}">
        <p14:creationId xmlns:p14="http://schemas.microsoft.com/office/powerpoint/2010/main" val="52828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2" name="组合 1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0" y="0"/>
                <a:ext cx="12192000" cy="3809999"/>
                <a:chOff x="0" y="0"/>
                <a:chExt cx="12192000" cy="3809999"/>
              </a:xfrm>
            </p:grpSpPr>
            <p:pic>
              <p:nvPicPr>
                <p:cNvPr id="7" name="图片 6"/>
                <p:cNvPicPr>
                  <a:picLocks noChangeAspect="1"/>
                </p:cNvPicPr>
                <p:nvPr/>
              </p:nvPicPr>
              <p:blipFill>
                <a:blip r:embed="rId3" cstate="screen">
                  <a:lum bright="70000" contrast="-7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0" y="0"/>
                  <a:ext cx="6123225" cy="3809999"/>
                </a:xfrm>
                <a:prstGeom prst="rect">
                  <a:avLst/>
                </a:prstGeom>
              </p:spPr>
            </p:pic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>
                <a:blip r:embed="rId3" cstate="screen">
                  <a:lum bright="70000" contrast="-7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6068775" y="0"/>
                  <a:ext cx="6123225" cy="3809999"/>
                </a:xfrm>
                <a:prstGeom prst="rect">
                  <a:avLst/>
                </a:prstGeom>
              </p:spPr>
            </p:pic>
          </p:grpSp>
          <p:grpSp>
            <p:nvGrpSpPr>
              <p:cNvPr id="4" name="组合 3"/>
              <p:cNvGrpSpPr/>
              <p:nvPr/>
            </p:nvGrpSpPr>
            <p:grpSpPr>
              <a:xfrm flipV="1">
                <a:off x="0" y="3048001"/>
                <a:ext cx="12192000" cy="3809999"/>
                <a:chOff x="0" y="0"/>
                <a:chExt cx="12192000" cy="3809999"/>
              </a:xfrm>
            </p:grpSpPr>
            <p:pic>
              <p:nvPicPr>
                <p:cNvPr id="5" name="图片 4"/>
                <p:cNvPicPr>
                  <a:picLocks noChangeAspect="1"/>
                </p:cNvPicPr>
                <p:nvPr/>
              </p:nvPicPr>
              <p:blipFill>
                <a:blip r:embed="rId3" cstate="screen">
                  <a:lum bright="70000" contrast="-7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0" y="0"/>
                  <a:ext cx="6123225" cy="3809999"/>
                </a:xfrm>
                <a:prstGeom prst="rect">
                  <a:avLst/>
                </a:prstGeom>
              </p:spPr>
            </p:pic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3" cstate="screen">
                  <a:lum bright="70000" contrast="-7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6068775" y="0"/>
                  <a:ext cx="6123225" cy="380999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2" name="组合 11"/>
            <p:cNvGrpSpPr/>
            <p:nvPr/>
          </p:nvGrpSpPr>
          <p:grpSpPr>
            <a:xfrm>
              <a:off x="476249" y="352425"/>
              <a:ext cx="533401" cy="533401"/>
              <a:chOff x="1904999" y="1666875"/>
              <a:chExt cx="533401" cy="53340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矩形 9"/>
              <p:cNvSpPr/>
              <p:nvPr/>
            </p:nvSpPr>
            <p:spPr>
              <a:xfrm>
                <a:off x="1905000" y="1666875"/>
                <a:ext cx="533400" cy="6667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 rot="5400000">
                <a:off x="1671637" y="1900238"/>
                <a:ext cx="533400" cy="6667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 rot="16200000" flipV="1">
              <a:off x="11174729" y="5930265"/>
              <a:ext cx="533401" cy="533401"/>
              <a:chOff x="1904999" y="1666875"/>
              <a:chExt cx="533401" cy="53340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矩形 13"/>
              <p:cNvSpPr/>
              <p:nvPr/>
            </p:nvSpPr>
            <p:spPr>
              <a:xfrm>
                <a:off x="1905000" y="1666875"/>
                <a:ext cx="533400" cy="6667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 rot="5400000">
                <a:off x="1671637" y="1900238"/>
                <a:ext cx="533400" cy="6667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 flipH="1">
            <a:off x="10202170" y="-20291"/>
            <a:ext cx="1617719" cy="1590473"/>
            <a:chOff x="9215120" y="-20291"/>
            <a:chExt cx="2604770" cy="2560900"/>
          </a:xfrm>
        </p:grpSpPr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flipH="1">
              <a:off x="10529570" y="0"/>
              <a:ext cx="1290320" cy="2162822"/>
            </a:xfrm>
            <a:prstGeom prst="rect">
              <a:avLst/>
            </a:prstGeom>
          </p:spPr>
        </p:pic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flipH="1">
              <a:off x="9215120" y="-20291"/>
              <a:ext cx="1527810" cy="2560900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-9626" y="2630344"/>
            <a:ext cx="3243074" cy="4153339"/>
            <a:chOff x="840861" y="2461928"/>
            <a:chExt cx="3243074" cy="4153339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4608"/>
            <a:stretch>
              <a:fillRect/>
            </a:stretch>
          </p:blipFill>
          <p:spPr>
            <a:xfrm flipH="1">
              <a:off x="840861" y="4502292"/>
              <a:ext cx="1122882" cy="1563228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63743" y="3952545"/>
              <a:ext cx="2120192" cy="2662722"/>
            </a:xfrm>
            <a:prstGeom prst="rect">
              <a:avLst/>
            </a:prstGeom>
          </p:spPr>
        </p:pic>
        <p:grpSp>
          <p:nvGrpSpPr>
            <p:cNvPr id="22" name="组合 21"/>
            <p:cNvGrpSpPr/>
            <p:nvPr/>
          </p:nvGrpSpPr>
          <p:grpSpPr>
            <a:xfrm>
              <a:off x="1525413" y="2461928"/>
              <a:ext cx="1661993" cy="3603592"/>
              <a:chOff x="1840373" y="2461928"/>
              <a:chExt cx="1661993" cy="3603592"/>
            </a:xfrm>
          </p:grpSpPr>
          <p:cxnSp>
            <p:nvCxnSpPr>
              <p:cNvPr id="23" name="直接连接符 22"/>
              <p:cNvCxnSpPr/>
              <p:nvPr/>
            </p:nvCxnSpPr>
            <p:spPr>
              <a:xfrm flipH="1">
                <a:off x="2579036" y="2461928"/>
                <a:ext cx="0" cy="3603592"/>
              </a:xfrm>
              <a:prstGeom prst="line">
                <a:avLst/>
              </a:prstGeom>
              <a:ln w="158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文本框 23"/>
              <p:cNvSpPr txBox="1"/>
              <p:nvPr/>
            </p:nvSpPr>
            <p:spPr>
              <a:xfrm>
                <a:off x="1840373" y="3179839"/>
                <a:ext cx="800219" cy="200152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r"/>
                <a:r>
                  <a:rPr lang="zh-CN" altLang="en-US" sz="4000" spc="600" dirty="0">
                    <a:solidFill>
                      <a:schemeClr val="accent6"/>
                    </a:solidFill>
                    <a:latin typeface="Arial" panose="020B0604020202020204" pitchFamily="34" charset="0"/>
                    <a:ea typeface="华文新魏" panose="02010800040101010101" pitchFamily="2" charset="-122"/>
                    <a:sym typeface="Arial" panose="020B0604020202020204" pitchFamily="34" charset="0"/>
                  </a:rPr>
                  <a:t>习俗</a:t>
                </a: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2702147" y="2461928"/>
                <a:ext cx="800219" cy="217424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zh-CN" altLang="en-US" sz="4000" spc="600">
                    <a:solidFill>
                      <a:schemeClr val="accent6"/>
                    </a:solidFill>
                    <a:latin typeface="Arial" panose="020B0604020202020204" pitchFamily="34" charset="0"/>
                    <a:ea typeface="华文新魏" panose="02010800040101010101" pitchFamily="2" charset="-122"/>
                    <a:sym typeface="Arial" panose="020B0604020202020204" pitchFamily="34" charset="0"/>
                  </a:rPr>
                  <a:t>元宵</a:t>
                </a: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7581331" y="1440694"/>
            <a:ext cx="3989488" cy="3989488"/>
            <a:chOff x="0" y="934126"/>
            <a:chExt cx="6644367" cy="6644367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934126"/>
              <a:ext cx="6644367" cy="6644367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6978" y="2601690"/>
              <a:ext cx="3220538" cy="4291367"/>
            </a:xfrm>
            <a:prstGeom prst="rect">
              <a:avLst/>
            </a:prstGeom>
          </p:spPr>
        </p:pic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9257F0C6-C531-40B8-9F0B-3683E1530C9F}"/>
              </a:ext>
            </a:extLst>
          </p:cNvPr>
          <p:cNvSpPr txBox="1"/>
          <p:nvPr/>
        </p:nvSpPr>
        <p:spPr>
          <a:xfrm>
            <a:off x="9452964" y="3348254"/>
            <a:ext cx="800219" cy="132245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/>
            <a:r>
              <a:rPr lang="zh-CN" altLang="en-US" sz="4000" dirty="0">
                <a:solidFill>
                  <a:schemeClr val="accent1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rPr>
              <a:t>偷青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620C2DA-7669-4C5E-BA6A-ABE6DDF31EA0}"/>
              </a:ext>
            </a:extLst>
          </p:cNvPr>
          <p:cNvSpPr txBox="1"/>
          <p:nvPr/>
        </p:nvSpPr>
        <p:spPr>
          <a:xfrm>
            <a:off x="5111272" y="1778593"/>
            <a:ext cx="35377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Arial" panose="020B0604020202020204" pitchFamily="34" charset="0"/>
              </a:rPr>
              <a:t>传统意义上的春节一般持续到正月十五，过了这天，一年的忙碌就要开始了，所以人们在正月十五夜晚，仪式性地偷别家田地里的一点农作物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Arial" panose="020B0604020202020204" pitchFamily="34" charset="0"/>
              </a:rPr>
              <a:t>,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Arial" panose="020B0604020202020204" pitchFamily="34" charset="0"/>
              </a:rPr>
              <a:t> 以祈求好运和丰收，被偷的人家也不会责怪，反而会认为这样会带来好运。</a:t>
            </a:r>
          </a:p>
          <a:p>
            <a:pPr algn="l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sym typeface="Arial" panose="020B0604020202020204" pitchFamily="34" charset="0"/>
            </a:endParaRPr>
          </a:p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Arial" panose="020B0604020202020204" pitchFamily="34" charset="0"/>
              </a:rPr>
              <a:t>“偷”来的青也有一定的规矩：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sym typeface="Arial" panose="020B0604020202020204" pitchFamily="34" charset="0"/>
            </a:endParaRPr>
          </a:p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Arial" panose="020B0604020202020204" pitchFamily="34" charset="0"/>
              </a:rPr>
              <a:t>一是不得携带进屋；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sym typeface="Arial" panose="020B0604020202020204" pitchFamily="34" charset="0"/>
            </a:endParaRPr>
          </a:p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Arial" panose="020B0604020202020204" pitchFamily="34" charset="0"/>
              </a:rPr>
              <a:t>二是不得存放过夜，需当晚野炊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sym typeface="Arial" panose="020B0604020202020204" pitchFamily="34" charset="0"/>
            </a:endParaRPr>
          </a:p>
          <a:p>
            <a:pPr algn="l"/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sym typeface="Arial" panose="020B0604020202020204" pitchFamily="34" charset="0"/>
            </a:endParaRPr>
          </a:p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Arial" panose="020B0604020202020204" pitchFamily="34" charset="0"/>
              </a:rPr>
              <a:t>所以这和元宵夜晚观灯夜游的氛围契合，一同庆祝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761FBE1-D194-4349-BE02-393ACAA04A15}"/>
              </a:ext>
            </a:extLst>
          </p:cNvPr>
          <p:cNvSpPr/>
          <p:nvPr/>
        </p:nvSpPr>
        <p:spPr>
          <a:xfrm>
            <a:off x="2213808" y="3171991"/>
            <a:ext cx="3153114" cy="3339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《</a:t>
            </a: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兴义竹枝词</a:t>
            </a:r>
            <a:r>
              <a:rPr lang="zh-CN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》</a:t>
            </a:r>
          </a:p>
          <a:p>
            <a:pPr algn="ctr">
              <a:lnSpc>
                <a:spcPct val="200000"/>
              </a:lnSpc>
            </a:pP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唐守一</a:t>
            </a:r>
            <a:endParaRPr lang="zh-CN" altLang="zh-CN" kern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华文新魏" panose="02010800040101010101" pitchFamily="2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谁家蔬菜有余馨，</a:t>
            </a:r>
            <a:endParaRPr lang="en-US" altLang="zh-CN" kern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华文新魏" panose="02010800040101010101" pitchFamily="2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珍重园丁户早扃。</a:t>
            </a:r>
          </a:p>
          <a:p>
            <a:pPr algn="ctr">
              <a:lnSpc>
                <a:spcPct val="200000"/>
              </a:lnSpc>
            </a:pP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最是上元明月夜，</a:t>
            </a:r>
            <a:endParaRPr lang="en-US" altLang="zh-CN" kern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华文新魏" panose="02010800040101010101" pitchFamily="2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健儿三五学偷青。</a:t>
            </a:r>
            <a:endParaRPr lang="zh-CN" altLang="zh-CN" kern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华文新魏" panose="02010800040101010101" pitchFamily="2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8FC5415-5DF8-4F77-B541-F781D3D7AFC7}"/>
              </a:ext>
            </a:extLst>
          </p:cNvPr>
          <p:cNvSpPr txBox="1"/>
          <p:nvPr/>
        </p:nvSpPr>
        <p:spPr>
          <a:xfrm>
            <a:off x="1536699" y="972870"/>
            <a:ext cx="453207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Arial" panose="020B0604020202020204" pitchFamily="34" charset="0"/>
              </a:rPr>
              <a:t>偷青：即在正月十五这天偷别家农作物</a:t>
            </a:r>
          </a:p>
          <a:p>
            <a:pPr algn="l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35" name="圆角矩形 3">
            <a:extLst>
              <a:ext uri="{FF2B5EF4-FFF2-40B4-BE49-F238E27FC236}">
                <a16:creationId xmlns:a16="http://schemas.microsoft.com/office/drawing/2014/main" id="{08E1CDC5-B2B3-433E-AD93-0B8A5FB80F46}"/>
              </a:ext>
            </a:extLst>
          </p:cNvPr>
          <p:cNvSpPr/>
          <p:nvPr/>
        </p:nvSpPr>
        <p:spPr>
          <a:xfrm>
            <a:off x="1570267" y="1564576"/>
            <a:ext cx="3118329" cy="9233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55CA5E3-F3C7-4B84-8F63-69CBE13A1ABE}"/>
              </a:ext>
            </a:extLst>
          </p:cNvPr>
          <p:cNvSpPr txBox="1"/>
          <p:nvPr/>
        </p:nvSpPr>
        <p:spPr>
          <a:xfrm>
            <a:off x="1623145" y="1636453"/>
            <a:ext cx="3220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偷青这种行为最开始起源于古代农耕社会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sym typeface="Arial" panose="020B0604020202020204" pitchFamily="34" charset="0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B89658D6-AE40-44A0-AE58-2E19E287C670}"/>
              </a:ext>
            </a:extLst>
          </p:cNvPr>
          <p:cNvSpPr/>
          <p:nvPr/>
        </p:nvSpPr>
        <p:spPr>
          <a:xfrm>
            <a:off x="579889" y="1262060"/>
            <a:ext cx="794186" cy="83099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6032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27F261A-7285-4307-B9D0-93B29A0B412E}"/>
              </a:ext>
            </a:extLst>
          </p:cNvPr>
          <p:cNvSpPr txBox="1"/>
          <p:nvPr/>
        </p:nvSpPr>
        <p:spPr>
          <a:xfrm>
            <a:off x="565373" y="1465312"/>
            <a:ext cx="1165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Arial" panose="020B0604020202020204" pitchFamily="34" charset="0"/>
              </a:rPr>
              <a:t>仪式性</a:t>
            </a:r>
          </a:p>
        </p:txBody>
      </p:sp>
      <p:sp>
        <p:nvSpPr>
          <p:cNvPr id="26" name="箭头: 下 25">
            <a:extLst>
              <a:ext uri="{FF2B5EF4-FFF2-40B4-BE49-F238E27FC236}">
                <a16:creationId xmlns:a16="http://schemas.microsoft.com/office/drawing/2014/main" id="{E4F314A4-9D83-463D-AD24-97CE1607E9B1}"/>
              </a:ext>
            </a:extLst>
          </p:cNvPr>
          <p:cNvSpPr/>
          <p:nvPr/>
        </p:nvSpPr>
        <p:spPr>
          <a:xfrm rot="3204377">
            <a:off x="1411242" y="1242004"/>
            <a:ext cx="160698" cy="272071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019FDAB-3EF5-4B4A-8E13-4719E4AE8485}"/>
              </a:ext>
            </a:extLst>
          </p:cNvPr>
          <p:cNvSpPr txBox="1"/>
          <p:nvPr/>
        </p:nvSpPr>
        <p:spPr>
          <a:xfrm>
            <a:off x="2303422" y="2960285"/>
            <a:ext cx="2220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Arial" panose="020B0604020202020204" pitchFamily="34" charset="0"/>
              </a:rPr>
              <a:t>诗词中也有记载：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0" y="-20291"/>
            <a:ext cx="12192000" cy="6858000"/>
            <a:chOff x="0" y="0"/>
            <a:chExt cx="12192000" cy="6858000"/>
          </a:xfrm>
        </p:grpSpPr>
        <p:grpSp>
          <p:nvGrpSpPr>
            <p:cNvPr id="2" name="组合 1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0" y="0"/>
                <a:ext cx="12192000" cy="3809999"/>
                <a:chOff x="0" y="0"/>
                <a:chExt cx="12192000" cy="3809999"/>
              </a:xfrm>
            </p:grpSpPr>
            <p:pic>
              <p:nvPicPr>
                <p:cNvPr id="7" name="图片 6"/>
                <p:cNvPicPr>
                  <a:picLocks noChangeAspect="1"/>
                </p:cNvPicPr>
                <p:nvPr/>
              </p:nvPicPr>
              <p:blipFill>
                <a:blip r:embed="rId3" cstate="screen">
                  <a:lum bright="70000" contrast="-7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0" y="0"/>
                  <a:ext cx="6123225" cy="3809999"/>
                </a:xfrm>
                <a:prstGeom prst="rect">
                  <a:avLst/>
                </a:prstGeom>
              </p:spPr>
            </p:pic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>
                <a:blip r:embed="rId3" cstate="screen">
                  <a:lum bright="70000" contrast="-7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6068775" y="0"/>
                  <a:ext cx="6123225" cy="3809999"/>
                </a:xfrm>
                <a:prstGeom prst="rect">
                  <a:avLst/>
                </a:prstGeom>
              </p:spPr>
            </p:pic>
          </p:grpSp>
          <p:grpSp>
            <p:nvGrpSpPr>
              <p:cNvPr id="4" name="组合 3"/>
              <p:cNvGrpSpPr/>
              <p:nvPr/>
            </p:nvGrpSpPr>
            <p:grpSpPr>
              <a:xfrm flipV="1">
                <a:off x="0" y="3048001"/>
                <a:ext cx="12192000" cy="3809999"/>
                <a:chOff x="0" y="0"/>
                <a:chExt cx="12192000" cy="3809999"/>
              </a:xfrm>
            </p:grpSpPr>
            <p:pic>
              <p:nvPicPr>
                <p:cNvPr id="5" name="图片 4"/>
                <p:cNvPicPr>
                  <a:picLocks noChangeAspect="1"/>
                </p:cNvPicPr>
                <p:nvPr/>
              </p:nvPicPr>
              <p:blipFill>
                <a:blip r:embed="rId3" cstate="screen">
                  <a:lum bright="70000" contrast="-7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0" y="0"/>
                  <a:ext cx="6123225" cy="3809999"/>
                </a:xfrm>
                <a:prstGeom prst="rect">
                  <a:avLst/>
                </a:prstGeom>
              </p:spPr>
            </p:pic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3" cstate="screen">
                  <a:lum bright="70000" contrast="-7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6068775" y="0"/>
                  <a:ext cx="6123225" cy="380999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2" name="组合 11"/>
            <p:cNvGrpSpPr/>
            <p:nvPr/>
          </p:nvGrpSpPr>
          <p:grpSpPr>
            <a:xfrm>
              <a:off x="476249" y="352425"/>
              <a:ext cx="533401" cy="533401"/>
              <a:chOff x="1904999" y="1666875"/>
              <a:chExt cx="533401" cy="53340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矩形 9"/>
              <p:cNvSpPr/>
              <p:nvPr/>
            </p:nvSpPr>
            <p:spPr>
              <a:xfrm>
                <a:off x="1905000" y="1666875"/>
                <a:ext cx="533400" cy="6667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 rot="5400000">
                <a:off x="1671637" y="1900238"/>
                <a:ext cx="533400" cy="6667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 rot="16200000" flipV="1">
              <a:off x="11174729" y="5930265"/>
              <a:ext cx="533401" cy="533401"/>
              <a:chOff x="1904999" y="1666875"/>
              <a:chExt cx="533401" cy="53340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矩形 13"/>
              <p:cNvSpPr/>
              <p:nvPr/>
            </p:nvSpPr>
            <p:spPr>
              <a:xfrm>
                <a:off x="1905000" y="1666875"/>
                <a:ext cx="533400" cy="6667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 rot="5400000">
                <a:off x="1671637" y="1900238"/>
                <a:ext cx="533400" cy="6667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 flipH="1">
            <a:off x="10202170" y="-20291"/>
            <a:ext cx="1617719" cy="1590473"/>
            <a:chOff x="9215120" y="-20291"/>
            <a:chExt cx="2604770" cy="2560900"/>
          </a:xfrm>
        </p:grpSpPr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flipH="1">
              <a:off x="10529570" y="0"/>
              <a:ext cx="1290320" cy="2162822"/>
            </a:xfrm>
            <a:prstGeom prst="rect">
              <a:avLst/>
            </a:prstGeom>
          </p:spPr>
        </p:pic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flipH="1">
              <a:off x="9215120" y="-20291"/>
              <a:ext cx="1527810" cy="2560900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-9626" y="2630344"/>
            <a:ext cx="3243074" cy="4153339"/>
            <a:chOff x="840861" y="2461928"/>
            <a:chExt cx="3243074" cy="4153339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4608"/>
            <a:stretch>
              <a:fillRect/>
            </a:stretch>
          </p:blipFill>
          <p:spPr>
            <a:xfrm flipH="1">
              <a:off x="840861" y="4502292"/>
              <a:ext cx="1122882" cy="1563228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63743" y="3952545"/>
              <a:ext cx="2120192" cy="2662722"/>
            </a:xfrm>
            <a:prstGeom prst="rect">
              <a:avLst/>
            </a:prstGeom>
          </p:spPr>
        </p:pic>
        <p:grpSp>
          <p:nvGrpSpPr>
            <p:cNvPr id="22" name="组合 21"/>
            <p:cNvGrpSpPr/>
            <p:nvPr/>
          </p:nvGrpSpPr>
          <p:grpSpPr>
            <a:xfrm>
              <a:off x="1525413" y="2461928"/>
              <a:ext cx="1661993" cy="3603592"/>
              <a:chOff x="1840373" y="2461928"/>
              <a:chExt cx="1661993" cy="3603592"/>
            </a:xfrm>
          </p:grpSpPr>
          <p:cxnSp>
            <p:nvCxnSpPr>
              <p:cNvPr id="23" name="直接连接符 22"/>
              <p:cNvCxnSpPr/>
              <p:nvPr/>
            </p:nvCxnSpPr>
            <p:spPr>
              <a:xfrm flipH="1">
                <a:off x="2579036" y="2461928"/>
                <a:ext cx="0" cy="3603592"/>
              </a:xfrm>
              <a:prstGeom prst="line">
                <a:avLst/>
              </a:prstGeom>
              <a:ln w="158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文本框 23"/>
              <p:cNvSpPr txBox="1"/>
              <p:nvPr/>
            </p:nvSpPr>
            <p:spPr>
              <a:xfrm>
                <a:off x="1840373" y="3179839"/>
                <a:ext cx="800219" cy="200152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r"/>
                <a:r>
                  <a:rPr lang="zh-CN" altLang="en-US" sz="4000" spc="600" dirty="0">
                    <a:solidFill>
                      <a:schemeClr val="accent6"/>
                    </a:solidFill>
                    <a:latin typeface="Arial" panose="020B0604020202020204" pitchFamily="34" charset="0"/>
                    <a:ea typeface="华文新魏" panose="02010800040101010101" pitchFamily="2" charset="-122"/>
                    <a:sym typeface="Arial" panose="020B0604020202020204" pitchFamily="34" charset="0"/>
                  </a:rPr>
                  <a:t>习俗</a:t>
                </a: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2702147" y="2461928"/>
                <a:ext cx="800219" cy="217424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zh-CN" altLang="en-US" sz="4000" spc="600">
                    <a:solidFill>
                      <a:schemeClr val="accent6"/>
                    </a:solidFill>
                    <a:latin typeface="Arial" panose="020B0604020202020204" pitchFamily="34" charset="0"/>
                    <a:ea typeface="华文新魏" panose="02010800040101010101" pitchFamily="2" charset="-122"/>
                    <a:sym typeface="Arial" panose="020B0604020202020204" pitchFamily="34" charset="0"/>
                  </a:rPr>
                  <a:t>元宵</a:t>
                </a: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7581331" y="1440694"/>
            <a:ext cx="3989488" cy="3989488"/>
            <a:chOff x="0" y="934126"/>
            <a:chExt cx="6644367" cy="6644367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934126"/>
              <a:ext cx="6644367" cy="6644367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6978" y="2601690"/>
              <a:ext cx="3220538" cy="4291367"/>
            </a:xfrm>
            <a:prstGeom prst="rect">
              <a:avLst/>
            </a:prstGeom>
          </p:spPr>
        </p:pic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9257F0C6-C531-40B8-9F0B-3683E1530C9F}"/>
              </a:ext>
            </a:extLst>
          </p:cNvPr>
          <p:cNvSpPr txBox="1"/>
          <p:nvPr/>
        </p:nvSpPr>
        <p:spPr>
          <a:xfrm>
            <a:off x="9576075" y="2795767"/>
            <a:ext cx="800219" cy="192155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/>
            <a:r>
              <a:rPr lang="zh-CN" altLang="en-US" sz="4000" dirty="0">
                <a:solidFill>
                  <a:schemeClr val="accent1">
                    <a:lumMod val="40000"/>
                    <a:lumOff val="6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  <a:sym typeface="Arial" panose="020B0604020202020204" pitchFamily="34" charset="0"/>
              </a:rPr>
              <a:t>放烧火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620C2DA-7669-4C5E-BA6A-ABE6DDF31EA0}"/>
              </a:ext>
            </a:extLst>
          </p:cNvPr>
          <p:cNvSpPr txBox="1"/>
          <p:nvPr/>
        </p:nvSpPr>
        <p:spPr>
          <a:xfrm>
            <a:off x="1626240" y="542306"/>
            <a:ext cx="390970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Arial" panose="020B0604020202020204" pitchFamily="34" charset="0"/>
              </a:rPr>
              <a:t>流行于江苏南通一带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sym typeface="Arial" panose="020B0604020202020204" pitchFamily="34" charset="0"/>
            </a:endParaRPr>
          </a:p>
          <a:p>
            <a:pPr algn="l"/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sym typeface="Arial" panose="020B0604020202020204" pitchFamily="34" charset="0"/>
            </a:endParaRPr>
          </a:p>
          <a:p>
            <a:pPr algn="l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Arial" panose="020B0604020202020204" pitchFamily="34" charset="0"/>
              </a:rPr>
              <a:t>“正月半，放草火”是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sym typeface="Arial" panose="020B0604020202020204" pitchFamily="34" charset="0"/>
            </a:endParaRPr>
          </a:p>
          <a:p>
            <a:pPr algn="l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Arial" panose="020B0604020202020204" pitchFamily="34" charset="0"/>
              </a:rPr>
              <a:t>自古以来就有的南通民俗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sym typeface="Arial" panose="020B0604020202020204" pitchFamily="34" charset="0"/>
            </a:endParaRPr>
          </a:p>
          <a:p>
            <a:pPr algn="l"/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sym typeface="Arial" panose="020B0604020202020204" pitchFamily="34" charset="0"/>
            </a:endParaRPr>
          </a:p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Arial" panose="020B0604020202020204" pitchFamily="34" charset="0"/>
              </a:rPr>
              <a:t>来自远古时代先民对火神和火的崇拜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sym typeface="Arial" panose="020B0604020202020204" pitchFamily="34" charset="0"/>
            </a:endParaRPr>
          </a:p>
          <a:p>
            <a:pPr algn="l"/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DF17586-0B96-43A3-9205-E263FB0DCE41}"/>
              </a:ext>
            </a:extLst>
          </p:cNvPr>
          <p:cNvSpPr txBox="1"/>
          <p:nvPr/>
        </p:nvSpPr>
        <p:spPr>
          <a:xfrm>
            <a:off x="3136857" y="5612083"/>
            <a:ext cx="5148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Arial" panose="020B0604020202020204" pitchFamily="34" charset="0"/>
              </a:rPr>
              <a:t>此外，有农谚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Arial" panose="020B0604020202020204" pitchFamily="34" charset="0"/>
              </a:rPr>
              <a:t>:“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Arial" panose="020B0604020202020204" pitchFamily="34" charset="0"/>
              </a:rPr>
              <a:t>元宵的烧火色红主旱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Arial" panose="020B0604020202020204" pitchFamily="34" charset="0"/>
              </a:rPr>
              <a:t>,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Arial" panose="020B0604020202020204" pitchFamily="34" charset="0"/>
              </a:rPr>
              <a:t>色绿主水。”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sym typeface="Arial" panose="020B0604020202020204" pitchFamily="34" charset="0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Arial" panose="020B0604020202020204" pitchFamily="34" charset="0"/>
              </a:rPr>
              <a:t>由此可见人们还通过元宵烧火的颜色来占卜旱涝</a:t>
            </a:r>
          </a:p>
          <a:p>
            <a:pPr algn="l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C8A1E29-92C3-4631-859D-9D84F16DA5D9}"/>
              </a:ext>
            </a:extLst>
          </p:cNvPr>
          <p:cNvSpPr/>
          <p:nvPr/>
        </p:nvSpPr>
        <p:spPr>
          <a:xfrm>
            <a:off x="2988599" y="2576406"/>
            <a:ext cx="4170590" cy="2857167"/>
          </a:xfrm>
          <a:prstGeom prst="rect">
            <a:avLst/>
          </a:prstGeom>
          <a:solidFill>
            <a:schemeClr val="accent2">
              <a:lumMod val="20000"/>
              <a:lumOff val="80000"/>
              <a:alpha val="82000"/>
            </a:schemeClr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39F1BF9-766F-4185-A96E-87429FFD8C86}"/>
              </a:ext>
            </a:extLst>
          </p:cNvPr>
          <p:cNvSpPr txBox="1"/>
          <p:nvPr/>
        </p:nvSpPr>
        <p:spPr>
          <a:xfrm>
            <a:off x="3197518" y="2677920"/>
            <a:ext cx="36178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Arial" panose="020B0604020202020204" pitchFamily="34" charset="0"/>
              </a:rPr>
              <a:t>每年到了正月十五左右，北方大地开始解冻，万物复苏，草长莺飞，劳动人民即将开展春耕生产，忙于田间备耕，而农村田地里去年的杂草，经过寒冬的肆虐，草枯地干，农民在正月十四晚上月圆之际，把地里的枯枝杂草收集起来放火烧掉，以除田间冬眠寄生的害虫，以防天暖复活残害农作物庄稼</a:t>
            </a:r>
          </a:p>
        </p:txBody>
      </p:sp>
      <p:sp>
        <p:nvSpPr>
          <p:cNvPr id="18" name="卷形: 水平 17">
            <a:extLst>
              <a:ext uri="{FF2B5EF4-FFF2-40B4-BE49-F238E27FC236}">
                <a16:creationId xmlns:a16="http://schemas.microsoft.com/office/drawing/2014/main" id="{5A4AE77A-0443-402C-8057-7382ADF2C593}"/>
              </a:ext>
            </a:extLst>
          </p:cNvPr>
          <p:cNvSpPr/>
          <p:nvPr/>
        </p:nvSpPr>
        <p:spPr>
          <a:xfrm>
            <a:off x="5512178" y="179825"/>
            <a:ext cx="4737668" cy="1653494"/>
          </a:xfrm>
          <a:prstGeom prst="horizontalScroll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55CA5E3-F3C7-4B84-8F63-69CBE13A1ABE}"/>
              </a:ext>
            </a:extLst>
          </p:cNvPr>
          <p:cNvSpPr txBox="1"/>
          <p:nvPr/>
        </p:nvSpPr>
        <p:spPr>
          <a:xfrm>
            <a:off x="5692474" y="401123"/>
            <a:ext cx="5381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去其螟塍，及其蟊贼，无害我田稚。</a:t>
            </a:r>
            <a:endParaRPr lang="en-US" altLang="zh-CN" kern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华文新魏" panose="02010800040101010101" pitchFamily="2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algn="l"/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田祖有神，重畀炎火</a:t>
            </a:r>
            <a:endParaRPr lang="en-US" altLang="zh-CN" kern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华文新魏" panose="02010800040101010101" pitchFamily="2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algn="l"/>
            <a:r>
              <a: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	    ——《</a:t>
            </a: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诗经</a:t>
            </a:r>
            <a:r>
              <a: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·</a:t>
            </a: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小雅</a:t>
            </a:r>
            <a:r>
              <a: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·</a:t>
            </a: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大田</a:t>
            </a:r>
            <a:r>
              <a: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》</a:t>
            </a:r>
          </a:p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Arial" panose="020B0604020202020204" pitchFamily="34" charset="0"/>
              </a:rPr>
              <a:t>说的就是乡民手持火把护卫庄稼的情景</a:t>
            </a:r>
          </a:p>
        </p:txBody>
      </p:sp>
    </p:spTree>
    <p:extLst>
      <p:ext uri="{BB962C8B-B14F-4D97-AF65-F5344CB8AC3E}">
        <p14:creationId xmlns:p14="http://schemas.microsoft.com/office/powerpoint/2010/main" val="314094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0"/>
              <a:ext cx="12192000" cy="3809999"/>
              <a:chOff x="0" y="0"/>
              <a:chExt cx="12192000" cy="3809999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0" y="0"/>
                <a:ext cx="6123225" cy="3809999"/>
              </a:xfrm>
              <a:prstGeom prst="rect">
                <a:avLst/>
              </a:prstGeom>
            </p:spPr>
          </p:pic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068775" y="0"/>
                <a:ext cx="6123225" cy="3809999"/>
              </a:xfrm>
              <a:prstGeom prst="rect">
                <a:avLst/>
              </a:prstGeom>
            </p:spPr>
          </p:pic>
        </p:grpSp>
        <p:grpSp>
          <p:nvGrpSpPr>
            <p:cNvPr id="9" name="组合 8"/>
            <p:cNvGrpSpPr/>
            <p:nvPr/>
          </p:nvGrpSpPr>
          <p:grpSpPr>
            <a:xfrm flipV="1">
              <a:off x="0" y="3048001"/>
              <a:ext cx="12192000" cy="3809999"/>
              <a:chOff x="0" y="0"/>
              <a:chExt cx="12192000" cy="3809999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0" y="0"/>
                <a:ext cx="6123225" cy="3809999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068775" y="0"/>
                <a:ext cx="6123225" cy="3809999"/>
              </a:xfrm>
              <a:prstGeom prst="rect">
                <a:avLst/>
              </a:prstGeom>
            </p:spPr>
          </p:pic>
        </p:grpSp>
      </p:grpSp>
      <p:grpSp>
        <p:nvGrpSpPr>
          <p:cNvPr id="35" name="组合 34"/>
          <p:cNvGrpSpPr/>
          <p:nvPr/>
        </p:nvGrpSpPr>
        <p:grpSpPr>
          <a:xfrm>
            <a:off x="-68586" y="315407"/>
            <a:ext cx="4823985" cy="7431450"/>
            <a:chOff x="-68586" y="315407"/>
            <a:chExt cx="4823985" cy="7431450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7612" y="315407"/>
              <a:ext cx="2794000" cy="2832929"/>
            </a:xfrm>
            <a:prstGeom prst="rect">
              <a:avLst/>
            </a:prstGeom>
          </p:spPr>
        </p:pic>
        <p:grpSp>
          <p:nvGrpSpPr>
            <p:cNvPr id="29" name="组合 28"/>
            <p:cNvGrpSpPr/>
            <p:nvPr/>
          </p:nvGrpSpPr>
          <p:grpSpPr>
            <a:xfrm>
              <a:off x="-68586" y="2935372"/>
              <a:ext cx="4823985" cy="4811485"/>
              <a:chOff x="-68586" y="2935372"/>
              <a:chExt cx="4823985" cy="4811485"/>
            </a:xfrm>
          </p:grpSpPr>
          <p:pic>
            <p:nvPicPr>
              <p:cNvPr id="30" name="图片 29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 flipH="1">
                <a:off x="124067" y="4420558"/>
                <a:ext cx="4631332" cy="3326299"/>
              </a:xfrm>
              <a:prstGeom prst="rect">
                <a:avLst/>
              </a:prstGeom>
            </p:spPr>
          </p:pic>
          <p:pic>
            <p:nvPicPr>
              <p:cNvPr id="31" name="图片 30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-68586" y="2935372"/>
                <a:ext cx="2245360" cy="2752394"/>
              </a:xfrm>
              <a:prstGeom prst="rect">
                <a:avLst/>
              </a:prstGeom>
            </p:spPr>
          </p:pic>
        </p:grpSp>
      </p:grpSp>
      <p:pic>
        <p:nvPicPr>
          <p:cNvPr id="32" name="图片 3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80880" y="333031"/>
            <a:ext cx="2783846" cy="1488446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2828952" y="77767"/>
            <a:ext cx="6540605" cy="6620213"/>
            <a:chOff x="2828952" y="77767"/>
            <a:chExt cx="6540605" cy="6620213"/>
          </a:xfrm>
        </p:grpSpPr>
        <p:grpSp>
          <p:nvGrpSpPr>
            <p:cNvPr id="15" name="组合 14"/>
            <p:cNvGrpSpPr/>
            <p:nvPr/>
          </p:nvGrpSpPr>
          <p:grpSpPr>
            <a:xfrm>
              <a:off x="2828952" y="189417"/>
              <a:ext cx="6540605" cy="6508563"/>
              <a:chOff x="2828952" y="189417"/>
              <a:chExt cx="6540605" cy="6508563"/>
            </a:xfrm>
          </p:grpSpPr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8" cstate="screen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colorTemperature colorTemp="5895"/>
                        </a14:imgEffect>
                        <a14:imgEffect>
                          <a14:saturation sat="2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28952" y="189417"/>
                <a:ext cx="6540605" cy="6508563"/>
              </a:xfrm>
              <a:prstGeom prst="rect">
                <a:avLst/>
              </a:prstGeom>
            </p:spPr>
          </p:pic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0" b="100000" l="0" r="100000">
                            <a14:foregroundMark x1="28571" y1="0" x2="28571" y2="0"/>
                            <a14:foregroundMark x1="40816" y1="2242" x2="42857" y2="9730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295901" y="4000500"/>
                <a:ext cx="457200" cy="2085975"/>
              </a:xfrm>
              <a:prstGeom prst="rect">
                <a:avLst/>
              </a:prstGeom>
            </p:spPr>
          </p:pic>
        </p:grpSp>
        <p:grpSp>
          <p:nvGrpSpPr>
            <p:cNvPr id="28" name="组合 27"/>
            <p:cNvGrpSpPr/>
            <p:nvPr/>
          </p:nvGrpSpPr>
          <p:grpSpPr>
            <a:xfrm>
              <a:off x="4738114" y="77767"/>
              <a:ext cx="2405113" cy="6619083"/>
              <a:chOff x="4738114" y="77767"/>
              <a:chExt cx="2405113" cy="6619083"/>
            </a:xfrm>
          </p:grpSpPr>
          <p:sp>
            <p:nvSpPr>
              <p:cNvPr id="34" name="文本框 33"/>
              <p:cNvSpPr txBox="1"/>
              <p:nvPr/>
            </p:nvSpPr>
            <p:spPr>
              <a:xfrm>
                <a:off x="4738114" y="77767"/>
                <a:ext cx="2405113" cy="3154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9900" dirty="0">
                    <a:latin typeface="华文行楷" panose="02010800040101010101" pitchFamily="2" charset="-122"/>
                    <a:ea typeface="华文行楷" panose="02010800040101010101" pitchFamily="2" charset="-122"/>
                    <a:sym typeface="Arial" panose="020B0604020202020204" pitchFamily="34" charset="0"/>
                  </a:rPr>
                  <a:t>下</a:t>
                </a: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5690991" y="1889180"/>
                <a:ext cx="1006325" cy="2646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600">
                    <a:solidFill>
                      <a:srgbClr val="B43D38"/>
                    </a:solidFill>
                    <a:latin typeface="华文行楷" panose="02010800040101010101" pitchFamily="2" charset="-122"/>
                    <a:ea typeface="华文行楷" panose="02010800040101010101" pitchFamily="2" charset="-122"/>
                    <a:sym typeface="Arial" panose="020B0604020202020204" pitchFamily="34" charset="0"/>
                  </a:rPr>
                  <a:t>次</a:t>
                </a: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4759947" y="2512674"/>
                <a:ext cx="896751" cy="186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500">
                    <a:latin typeface="华文行楷" panose="02010800040101010101" pitchFamily="2" charset="-122"/>
                    <a:ea typeface="华文行楷" panose="02010800040101010101" pitchFamily="2" charset="-122"/>
                    <a:sym typeface="Arial" panose="020B0604020202020204" pitchFamily="34" charset="0"/>
                  </a:rPr>
                  <a:t>再</a:t>
                </a: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5330049" y="3542140"/>
                <a:ext cx="1318089" cy="3154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9900">
                    <a:solidFill>
                      <a:srgbClr val="B43D38"/>
                    </a:solidFill>
                    <a:latin typeface="华文行楷" panose="02010800040101010101" pitchFamily="2" charset="-122"/>
                    <a:ea typeface="华文行楷" panose="02010800040101010101" pitchFamily="2" charset="-122"/>
                    <a:sym typeface="Arial" panose="020B0604020202020204" pitchFamily="34" charset="0"/>
                  </a:rPr>
                  <a:t>见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0"/>
              <a:ext cx="12192000" cy="3809999"/>
              <a:chOff x="0" y="0"/>
              <a:chExt cx="12192000" cy="3809999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0" y="0"/>
                <a:ext cx="6123225" cy="3809999"/>
              </a:xfrm>
              <a:prstGeom prst="rect">
                <a:avLst/>
              </a:prstGeom>
            </p:spPr>
          </p:pic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068775" y="0"/>
                <a:ext cx="6123225" cy="3809999"/>
              </a:xfrm>
              <a:prstGeom prst="rect">
                <a:avLst/>
              </a:prstGeom>
            </p:spPr>
          </p:pic>
        </p:grpSp>
        <p:grpSp>
          <p:nvGrpSpPr>
            <p:cNvPr id="9" name="组合 8"/>
            <p:cNvGrpSpPr/>
            <p:nvPr/>
          </p:nvGrpSpPr>
          <p:grpSpPr>
            <a:xfrm flipV="1">
              <a:off x="0" y="3048001"/>
              <a:ext cx="12192000" cy="3809999"/>
              <a:chOff x="0" y="0"/>
              <a:chExt cx="12192000" cy="3809999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0" y="0"/>
                <a:ext cx="6123225" cy="3809999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068775" y="0"/>
                <a:ext cx="6123225" cy="3809999"/>
              </a:xfrm>
              <a:prstGeom prst="rect">
                <a:avLst/>
              </a:prstGeom>
            </p:spPr>
          </p:pic>
        </p:grpSp>
      </p:grpSp>
      <p:grpSp>
        <p:nvGrpSpPr>
          <p:cNvPr id="22" name="组合 21"/>
          <p:cNvGrpSpPr/>
          <p:nvPr/>
        </p:nvGrpSpPr>
        <p:grpSpPr>
          <a:xfrm>
            <a:off x="10187450" y="1731871"/>
            <a:ext cx="693983" cy="3423920"/>
            <a:chOff x="10187450" y="1731871"/>
            <a:chExt cx="693983" cy="3423920"/>
          </a:xfrm>
        </p:grpSpPr>
        <p:sp>
          <p:nvSpPr>
            <p:cNvPr id="19" name="文本框 18"/>
            <p:cNvSpPr txBox="1"/>
            <p:nvPr/>
          </p:nvSpPr>
          <p:spPr>
            <a:xfrm>
              <a:off x="10249005" y="1731871"/>
              <a:ext cx="553998" cy="34239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400" spc="600" dirty="0">
                  <a:solidFill>
                    <a:srgbClr val="C85650"/>
                  </a:solidFill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rPr>
                <a:t>元宵节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0187450" y="2307738"/>
              <a:ext cx="677108" cy="5080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3200" dirty="0">
                  <a:solidFill>
                    <a:srgbClr val="C85650"/>
                  </a:solidFill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rPr>
                <a:t>【</a:t>
              </a:r>
              <a:endParaRPr lang="zh-CN" altLang="en-US" sz="3200" dirty="0">
                <a:solidFill>
                  <a:srgbClr val="C85650"/>
                </a:solidFill>
                <a:latin typeface="Arial" panose="020B0604020202020204" pitchFamily="34" charset="0"/>
                <a:ea typeface="华文新魏" panose="020108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 flipH="1" flipV="1">
              <a:off x="10204325" y="4042260"/>
              <a:ext cx="677108" cy="5080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3200" dirty="0">
                  <a:solidFill>
                    <a:srgbClr val="C85650"/>
                  </a:solidFill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rPr>
                <a:t>【</a:t>
              </a:r>
              <a:endParaRPr lang="zh-CN" altLang="en-US" sz="3200" dirty="0">
                <a:solidFill>
                  <a:srgbClr val="C85650"/>
                </a:solidFill>
                <a:latin typeface="Arial" panose="020B0604020202020204" pitchFamily="34" charset="0"/>
                <a:ea typeface="华文新魏" panose="02010800040101010101" pitchFamily="2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-68586" y="315407"/>
            <a:ext cx="4823985" cy="7431450"/>
            <a:chOff x="-68586" y="315407"/>
            <a:chExt cx="4823985" cy="7431450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7612" y="315407"/>
              <a:ext cx="2794000" cy="2832929"/>
            </a:xfrm>
            <a:prstGeom prst="rect">
              <a:avLst/>
            </a:prstGeom>
          </p:spPr>
        </p:pic>
        <p:grpSp>
          <p:nvGrpSpPr>
            <p:cNvPr id="29" name="组合 28"/>
            <p:cNvGrpSpPr/>
            <p:nvPr/>
          </p:nvGrpSpPr>
          <p:grpSpPr>
            <a:xfrm>
              <a:off x="-68586" y="2935372"/>
              <a:ext cx="4823985" cy="4811485"/>
              <a:chOff x="-68586" y="2935372"/>
              <a:chExt cx="4823985" cy="4811485"/>
            </a:xfrm>
          </p:grpSpPr>
          <p:pic>
            <p:nvPicPr>
              <p:cNvPr id="30" name="图片 29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 flipH="1">
                <a:off x="124067" y="4420558"/>
                <a:ext cx="4631332" cy="3326299"/>
              </a:xfrm>
              <a:prstGeom prst="rect">
                <a:avLst/>
              </a:prstGeom>
            </p:spPr>
          </p:pic>
          <p:pic>
            <p:nvPicPr>
              <p:cNvPr id="31" name="图片 30"/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-68586" y="2935372"/>
                <a:ext cx="2245360" cy="2752394"/>
              </a:xfrm>
              <a:prstGeom prst="rect">
                <a:avLst/>
              </a:prstGeom>
            </p:spPr>
          </p:pic>
        </p:grpSp>
      </p:grpSp>
      <p:pic>
        <p:nvPicPr>
          <p:cNvPr id="32" name="图片 3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80880" y="333031"/>
            <a:ext cx="2783846" cy="148844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 cstate="screen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5895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8952" y="189417"/>
            <a:ext cx="6540605" cy="65085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570E3A7-7A6A-4C55-ACCA-EA4C681AA973}"/>
              </a:ext>
            </a:extLst>
          </p:cNvPr>
          <p:cNvSpPr txBox="1"/>
          <p:nvPr/>
        </p:nvSpPr>
        <p:spPr>
          <a:xfrm>
            <a:off x="4770905" y="1944322"/>
            <a:ext cx="279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Arial" panose="020B0604020202020204" pitchFamily="34" charset="0"/>
              </a:rPr>
              <a:t>元宵节，在民间又称为上元节、小正月、元夕或灯节，是春节过后第一个重要的节日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sym typeface="Arial" panose="020B0604020202020204" pitchFamily="34" charset="0"/>
            </a:endParaRPr>
          </a:p>
          <a:p>
            <a:pPr algn="l"/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sym typeface="Arial" panose="020B0604020202020204" pitchFamily="34" charset="0"/>
            </a:endParaRPr>
          </a:p>
          <a:p>
            <a:pPr algn="l"/>
            <a:r>
              <a: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《</a:t>
            </a: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说文解字</a:t>
            </a:r>
            <a:r>
              <a: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》</a:t>
            </a: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：</a:t>
            </a:r>
            <a:endParaRPr lang="en-US" altLang="zh-CN" kern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华文新魏" panose="02010800040101010101" pitchFamily="2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“元，为始；宵，为夜”</a:t>
            </a:r>
            <a:endParaRPr lang="en-US" altLang="zh-CN" kern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华文新魏" panose="02010800040101010101" pitchFamily="2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algn="l"/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sym typeface="Arial" panose="020B0604020202020204" pitchFamily="34" charset="0"/>
            </a:endParaRPr>
          </a:p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Arial" panose="020B0604020202020204" pitchFamily="34" charset="0"/>
              </a:rPr>
              <a:t>所以把一年中第一个月圆之夜的正月十五就称为“元宵节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Arial" panose="020B0604020202020204" pitchFamily="34" charset="0"/>
              </a:rPr>
              <a:t>”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22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-21425" y="0"/>
            <a:ext cx="12192000" cy="6858000"/>
            <a:chOff x="0" y="0"/>
            <a:chExt cx="12192000" cy="6858000"/>
          </a:xfrm>
        </p:grpSpPr>
        <p:grpSp>
          <p:nvGrpSpPr>
            <p:cNvPr id="2" name="组合 1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0" y="0"/>
                <a:ext cx="12192000" cy="3809999"/>
                <a:chOff x="0" y="0"/>
                <a:chExt cx="12192000" cy="3809999"/>
              </a:xfrm>
            </p:grpSpPr>
            <p:pic>
              <p:nvPicPr>
                <p:cNvPr id="7" name="图片 6"/>
                <p:cNvPicPr>
                  <a:picLocks noChangeAspect="1"/>
                </p:cNvPicPr>
                <p:nvPr/>
              </p:nvPicPr>
              <p:blipFill>
                <a:blip r:embed="rId3" cstate="screen">
                  <a:lum bright="70000" contrast="-7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0" y="0"/>
                  <a:ext cx="6123225" cy="3809999"/>
                </a:xfrm>
                <a:prstGeom prst="rect">
                  <a:avLst/>
                </a:prstGeom>
              </p:spPr>
            </p:pic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>
                <a:blip r:embed="rId3" cstate="screen">
                  <a:lum bright="70000" contrast="-7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6068775" y="0"/>
                  <a:ext cx="6123225" cy="3809999"/>
                </a:xfrm>
                <a:prstGeom prst="rect">
                  <a:avLst/>
                </a:prstGeom>
              </p:spPr>
            </p:pic>
          </p:grpSp>
          <p:grpSp>
            <p:nvGrpSpPr>
              <p:cNvPr id="4" name="组合 3"/>
              <p:cNvGrpSpPr/>
              <p:nvPr/>
            </p:nvGrpSpPr>
            <p:grpSpPr>
              <a:xfrm flipV="1">
                <a:off x="0" y="3048001"/>
                <a:ext cx="12192000" cy="3809999"/>
                <a:chOff x="0" y="0"/>
                <a:chExt cx="12192000" cy="3809999"/>
              </a:xfrm>
            </p:grpSpPr>
            <p:pic>
              <p:nvPicPr>
                <p:cNvPr id="5" name="图片 4"/>
                <p:cNvPicPr>
                  <a:picLocks noChangeAspect="1"/>
                </p:cNvPicPr>
                <p:nvPr/>
              </p:nvPicPr>
              <p:blipFill>
                <a:blip r:embed="rId3" cstate="screen">
                  <a:lum bright="70000" contrast="-7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0" y="0"/>
                  <a:ext cx="6123225" cy="3809999"/>
                </a:xfrm>
                <a:prstGeom prst="rect">
                  <a:avLst/>
                </a:prstGeom>
              </p:spPr>
            </p:pic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3" cstate="screen">
                  <a:lum bright="70000" contrast="-7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6068775" y="0"/>
                  <a:ext cx="6123225" cy="380999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2" name="组合 11"/>
            <p:cNvGrpSpPr/>
            <p:nvPr/>
          </p:nvGrpSpPr>
          <p:grpSpPr>
            <a:xfrm>
              <a:off x="476249" y="352425"/>
              <a:ext cx="533401" cy="533401"/>
              <a:chOff x="1904999" y="1666875"/>
              <a:chExt cx="533401" cy="53340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矩形 9"/>
              <p:cNvSpPr/>
              <p:nvPr/>
            </p:nvSpPr>
            <p:spPr>
              <a:xfrm>
                <a:off x="1905000" y="1666875"/>
                <a:ext cx="533400" cy="6667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 rot="5400000">
                <a:off x="1671637" y="1900238"/>
                <a:ext cx="533400" cy="6667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 rot="16200000" flipV="1">
              <a:off x="11174729" y="5930265"/>
              <a:ext cx="533401" cy="533401"/>
              <a:chOff x="1904999" y="1666875"/>
              <a:chExt cx="533401" cy="53340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矩形 13"/>
              <p:cNvSpPr/>
              <p:nvPr/>
            </p:nvSpPr>
            <p:spPr>
              <a:xfrm>
                <a:off x="1905000" y="1666875"/>
                <a:ext cx="533400" cy="6667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 rot="5400000">
                <a:off x="1671637" y="1900238"/>
                <a:ext cx="533400" cy="6667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endParaRPr>
              </a:p>
            </p:txBody>
          </p:sp>
        </p:grpSp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0640" y="-116842"/>
            <a:ext cx="5699762" cy="2849881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1287965" y="1602693"/>
            <a:ext cx="8634372" cy="3067238"/>
            <a:chOff x="1287965" y="1602693"/>
            <a:chExt cx="8634372" cy="3067238"/>
          </a:xfrm>
        </p:grpSpPr>
        <p:grpSp>
          <p:nvGrpSpPr>
            <p:cNvPr id="46" name="组合 45"/>
            <p:cNvGrpSpPr/>
            <p:nvPr/>
          </p:nvGrpSpPr>
          <p:grpSpPr>
            <a:xfrm>
              <a:off x="1287965" y="2250298"/>
              <a:ext cx="891675" cy="2382666"/>
              <a:chOff x="1287965" y="2250298"/>
              <a:chExt cx="891675" cy="2382666"/>
            </a:xfrm>
          </p:grpSpPr>
          <p:grpSp>
            <p:nvGrpSpPr>
              <p:cNvPr id="61" name="组合 60"/>
              <p:cNvGrpSpPr/>
              <p:nvPr/>
            </p:nvGrpSpPr>
            <p:grpSpPr>
              <a:xfrm>
                <a:off x="1411076" y="2250298"/>
                <a:ext cx="768564" cy="2382666"/>
                <a:chOff x="1411076" y="2189338"/>
                <a:chExt cx="768564" cy="2382666"/>
              </a:xfrm>
            </p:grpSpPr>
            <p:pic>
              <p:nvPicPr>
                <p:cNvPr id="63" name="图片 62"/>
                <p:cNvPicPr>
                  <a:picLocks noChangeAspect="1"/>
                </p:cNvPicPr>
                <p:nvPr/>
              </p:nvPicPr>
              <p:blipFill>
                <a:blip r:embed="rId5" cstate="screen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59888"/>
                <a:stretch>
                  <a:fillRect/>
                </a:stretch>
              </p:blipFill>
              <p:spPr>
                <a:xfrm rot="5400000" flipV="1">
                  <a:off x="517665" y="3082749"/>
                  <a:ext cx="2382665" cy="595844"/>
                </a:xfrm>
                <a:prstGeom prst="rect">
                  <a:avLst/>
                </a:prstGeom>
              </p:spPr>
            </p:pic>
            <p:pic>
              <p:nvPicPr>
                <p:cNvPr id="64" name="图片 63"/>
                <p:cNvPicPr>
                  <a:picLocks noChangeAspect="1"/>
                </p:cNvPicPr>
                <p:nvPr/>
              </p:nvPicPr>
              <p:blipFill>
                <a:blip r:embed="rId5" cstate="screen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59888"/>
                <a:stretch>
                  <a:fillRect/>
                </a:stretch>
              </p:blipFill>
              <p:spPr>
                <a:xfrm rot="16200000" flipH="1" flipV="1">
                  <a:off x="690385" y="3082750"/>
                  <a:ext cx="2382665" cy="595844"/>
                </a:xfrm>
                <a:prstGeom prst="rect">
                  <a:avLst/>
                </a:prstGeom>
              </p:spPr>
            </p:pic>
          </p:grpSp>
          <p:sp>
            <p:nvSpPr>
              <p:cNvPr id="62" name="文本框 61"/>
              <p:cNvSpPr txBox="1"/>
              <p:nvPr/>
            </p:nvSpPr>
            <p:spPr>
              <a:xfrm>
                <a:off x="1287965" y="2378416"/>
                <a:ext cx="861774" cy="202667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zh-CN" altLang="en-US" sz="4400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华文新魏" panose="02010800040101010101" pitchFamily="2" charset="-122"/>
                    <a:sym typeface="Arial" panose="020B0604020202020204" pitchFamily="34" charset="0"/>
                  </a:rPr>
                  <a:t>目  录</a:t>
                </a: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6067818" y="1898648"/>
              <a:ext cx="3854519" cy="2771283"/>
              <a:chOff x="5295658" y="1786888"/>
              <a:chExt cx="3854519" cy="2771283"/>
            </a:xfrm>
          </p:grpSpPr>
          <p:grpSp>
            <p:nvGrpSpPr>
              <p:cNvPr id="49" name="组合 48"/>
              <p:cNvGrpSpPr/>
              <p:nvPr/>
            </p:nvGrpSpPr>
            <p:grpSpPr>
              <a:xfrm>
                <a:off x="5305510" y="1786888"/>
                <a:ext cx="3824877" cy="676912"/>
                <a:chOff x="4106446" y="1979934"/>
                <a:chExt cx="3824877" cy="676912"/>
              </a:xfrm>
            </p:grpSpPr>
            <p:pic>
              <p:nvPicPr>
                <p:cNvPr id="59" name="图片 58"/>
                <p:cNvPicPr>
                  <a:picLocks noChangeAspect="1"/>
                </p:cNvPicPr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06446" y="2026925"/>
                  <a:ext cx="472736" cy="629921"/>
                </a:xfrm>
                <a:prstGeom prst="rect">
                  <a:avLst/>
                </a:prstGeom>
              </p:spPr>
            </p:pic>
            <p:sp>
              <p:nvSpPr>
                <p:cNvPr id="60" name="文本框 59"/>
                <p:cNvSpPr txBox="1"/>
                <p:nvPr/>
              </p:nvSpPr>
              <p:spPr>
                <a:xfrm>
                  <a:off x="4660567" y="1979934"/>
                  <a:ext cx="327075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3200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  <a:sym typeface="Arial" panose="020B0604020202020204" pitchFamily="34" charset="0"/>
                    </a:rPr>
                    <a:t>元宵节的起源</a:t>
                  </a:r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5332978" y="2782450"/>
                <a:ext cx="3817199" cy="715834"/>
                <a:chOff x="4089187" y="2069983"/>
                <a:chExt cx="3817199" cy="715834"/>
              </a:xfrm>
            </p:grpSpPr>
            <p:pic>
              <p:nvPicPr>
                <p:cNvPr id="57" name="图片 56"/>
                <p:cNvPicPr>
                  <a:picLocks noChangeAspect="1"/>
                </p:cNvPicPr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89187" y="2155896"/>
                  <a:ext cx="472736" cy="629921"/>
                </a:xfrm>
                <a:prstGeom prst="rect">
                  <a:avLst/>
                </a:prstGeom>
              </p:spPr>
            </p:pic>
            <p:sp>
              <p:nvSpPr>
                <p:cNvPr id="58" name="文本框 57"/>
                <p:cNvSpPr txBox="1"/>
                <p:nvPr/>
              </p:nvSpPr>
              <p:spPr>
                <a:xfrm>
                  <a:off x="4635630" y="2069983"/>
                  <a:ext cx="327075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3200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  <a:sym typeface="Arial" panose="020B0604020202020204" pitchFamily="34" charset="0"/>
                    </a:rPr>
                    <a:t>元宵节的形成</a:t>
                  </a:r>
                </a:p>
              </p:txBody>
            </p:sp>
          </p:grpSp>
          <p:grpSp>
            <p:nvGrpSpPr>
              <p:cNvPr id="51" name="组合 50"/>
              <p:cNvGrpSpPr/>
              <p:nvPr/>
            </p:nvGrpSpPr>
            <p:grpSpPr>
              <a:xfrm>
                <a:off x="5295658" y="3857016"/>
                <a:ext cx="3834729" cy="701155"/>
                <a:chOff x="4051867" y="2150138"/>
                <a:chExt cx="3834729" cy="701155"/>
              </a:xfrm>
            </p:grpSpPr>
            <p:pic>
              <p:nvPicPr>
                <p:cNvPr id="55" name="图片 54"/>
                <p:cNvPicPr>
                  <a:picLocks noChangeAspect="1"/>
                </p:cNvPicPr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51867" y="2221372"/>
                  <a:ext cx="472736" cy="629921"/>
                </a:xfrm>
                <a:prstGeom prst="rect">
                  <a:avLst/>
                </a:prstGeom>
              </p:spPr>
            </p:pic>
            <p:sp>
              <p:nvSpPr>
                <p:cNvPr id="56" name="文本框 55"/>
                <p:cNvSpPr txBox="1"/>
                <p:nvPr/>
              </p:nvSpPr>
              <p:spPr>
                <a:xfrm>
                  <a:off x="4615840" y="2150138"/>
                  <a:ext cx="3270756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3200" spc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  <a:sym typeface="Arial" panose="020B0604020202020204" pitchFamily="34" charset="0"/>
                    </a:rPr>
                    <a:t>元宵节的习俗</a:t>
                  </a:r>
                </a:p>
              </p:txBody>
            </p:sp>
          </p:grpSp>
        </p:grpSp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9080000">
              <a:off x="1844816" y="1602693"/>
              <a:ext cx="4509020" cy="2890619"/>
            </a:xfrm>
            <a:prstGeom prst="rect">
              <a:avLst/>
            </a:prstGeom>
          </p:spPr>
        </p:pic>
      </p:grpSp>
      <p:sp>
        <p:nvSpPr>
          <p:cNvPr id="37" name="TextBox 4"/>
          <p:cNvSpPr txBox="1"/>
          <p:nvPr/>
        </p:nvSpPr>
        <p:spPr>
          <a:xfrm>
            <a:off x="0" y="5"/>
            <a:ext cx="604867" cy="128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sz="135">
                <a:solidFill>
                  <a:schemeClr val="tx1">
                    <a:alpha val="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sym typeface="Arial" panose="020B0604020202020204" pitchFamily="34" charset="0"/>
              </a:rPr>
              <a:t>行业</a:t>
            </a:r>
            <a:r>
              <a:rPr lang="en-US" altLang="zh-CN" sz="135">
                <a:solidFill>
                  <a:schemeClr val="tx1">
                    <a:alpha val="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sym typeface="Arial" panose="020B0604020202020204" pitchFamily="34" charset="0"/>
              </a:rPr>
              <a:t>PPT</a:t>
            </a:r>
            <a:r>
              <a:rPr lang="zh-CN" altLang="en-US" sz="135">
                <a:solidFill>
                  <a:schemeClr val="tx1">
                    <a:alpha val="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sym typeface="Arial" panose="020B0604020202020204" pitchFamily="34" charset="0"/>
              </a:rPr>
              <a:t>模板</a:t>
            </a:r>
            <a:r>
              <a:rPr lang="en-US" altLang="zh-CN" sz="135">
                <a:solidFill>
                  <a:schemeClr val="tx1">
                    <a:alpha val="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sym typeface="Arial" panose="020B0604020202020204" pitchFamily="34" charset="0"/>
              </a:rPr>
              <a:t>http://www.1ppt.com/hangye/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组合 2"/>
            <p:cNvGrpSpPr/>
            <p:nvPr/>
          </p:nvGrpSpPr>
          <p:grpSpPr>
            <a:xfrm>
              <a:off x="0" y="0"/>
              <a:ext cx="12192000" cy="3809999"/>
              <a:chOff x="0" y="0"/>
              <a:chExt cx="12192000" cy="3809999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0" y="0"/>
                <a:ext cx="6123225" cy="3809999"/>
              </a:xfrm>
              <a:prstGeom prst="rect">
                <a:avLst/>
              </a:prstGeom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068775" y="0"/>
                <a:ext cx="6123225" cy="3809999"/>
              </a:xfrm>
              <a:prstGeom prst="rect">
                <a:avLst/>
              </a:prstGeom>
            </p:spPr>
          </p:pic>
        </p:grpSp>
        <p:grpSp>
          <p:nvGrpSpPr>
            <p:cNvPr id="4" name="组合 3"/>
            <p:cNvGrpSpPr/>
            <p:nvPr/>
          </p:nvGrpSpPr>
          <p:grpSpPr>
            <a:xfrm flipV="1">
              <a:off x="0" y="3048001"/>
              <a:ext cx="12192000" cy="3809999"/>
              <a:chOff x="0" y="0"/>
              <a:chExt cx="12192000" cy="3809999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0" y="0"/>
                <a:ext cx="6123225" cy="3809999"/>
              </a:xfrm>
              <a:prstGeom prst="rect">
                <a:avLst/>
              </a:prstGeom>
            </p:spPr>
          </p:pic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068775" y="0"/>
                <a:ext cx="6123225" cy="3809999"/>
              </a:xfrm>
              <a:prstGeom prst="rect">
                <a:avLst/>
              </a:prstGeom>
            </p:spPr>
          </p:pic>
        </p:grpSp>
      </p:grpSp>
      <p:grpSp>
        <p:nvGrpSpPr>
          <p:cNvPr id="35" name="组合 34"/>
          <p:cNvGrpSpPr/>
          <p:nvPr/>
        </p:nvGrpSpPr>
        <p:grpSpPr>
          <a:xfrm>
            <a:off x="1576538" y="571500"/>
            <a:ext cx="9038924" cy="5715000"/>
            <a:chOff x="1576538" y="571500"/>
            <a:chExt cx="9038924" cy="5715000"/>
          </a:xfrm>
        </p:grpSpPr>
        <p:grpSp>
          <p:nvGrpSpPr>
            <p:cNvPr id="20" name="组合 19"/>
            <p:cNvGrpSpPr/>
            <p:nvPr/>
          </p:nvGrpSpPr>
          <p:grpSpPr>
            <a:xfrm>
              <a:off x="1576538" y="571500"/>
              <a:ext cx="9038924" cy="5715000"/>
              <a:chOff x="1576538" y="571500"/>
              <a:chExt cx="9038924" cy="5715000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4" cstate="screen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576538" y="571500"/>
                <a:ext cx="4519462" cy="5715000"/>
              </a:xfrm>
              <a:prstGeom prst="rect">
                <a:avLst/>
              </a:prstGeom>
            </p:spPr>
          </p:pic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4" cstate="screen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 flipH="1">
                <a:off x="6096000" y="571500"/>
                <a:ext cx="4519462" cy="5715000"/>
              </a:xfrm>
              <a:prstGeom prst="rect">
                <a:avLst/>
              </a:prstGeom>
            </p:spPr>
          </p:pic>
        </p:grp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flipH="1">
              <a:off x="2975254" y="1564640"/>
              <a:ext cx="2624160" cy="3870960"/>
            </a:xfrm>
            <a:prstGeom prst="rect">
              <a:avLst/>
            </a:prstGeom>
          </p:spPr>
        </p:pic>
        <p:grpSp>
          <p:nvGrpSpPr>
            <p:cNvPr id="31" name="组合 30"/>
            <p:cNvGrpSpPr/>
            <p:nvPr/>
          </p:nvGrpSpPr>
          <p:grpSpPr>
            <a:xfrm>
              <a:off x="5646424" y="2513591"/>
              <a:ext cx="4106677" cy="1436127"/>
              <a:chOff x="5646424" y="2381511"/>
              <a:chExt cx="4106677" cy="1436127"/>
            </a:xfrm>
          </p:grpSpPr>
          <p:grpSp>
            <p:nvGrpSpPr>
              <p:cNvPr id="29" name="组合 28"/>
              <p:cNvGrpSpPr/>
              <p:nvPr/>
            </p:nvGrpSpPr>
            <p:grpSpPr>
              <a:xfrm>
                <a:off x="5646424" y="2381511"/>
                <a:ext cx="4106677" cy="1047489"/>
                <a:chOff x="5452145" y="2164553"/>
                <a:chExt cx="4106677" cy="1047489"/>
              </a:xfrm>
            </p:grpSpPr>
            <p:pic>
              <p:nvPicPr>
                <p:cNvPr id="27" name="图片 26"/>
                <p:cNvPicPr>
                  <a:picLocks noChangeAspect="1"/>
                </p:cNvPicPr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52145" y="2194146"/>
                  <a:ext cx="763899" cy="1017896"/>
                </a:xfrm>
                <a:prstGeom prst="rect">
                  <a:avLst/>
                </a:prstGeom>
              </p:spPr>
            </p:pic>
            <p:sp>
              <p:nvSpPr>
                <p:cNvPr id="28" name="文本框 27"/>
                <p:cNvSpPr txBox="1"/>
                <p:nvPr/>
              </p:nvSpPr>
              <p:spPr>
                <a:xfrm>
                  <a:off x="6288066" y="2164553"/>
                  <a:ext cx="3270756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4000" spc="6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  <a:sym typeface="Arial" panose="020B0604020202020204" pitchFamily="34" charset="0"/>
                    </a:rPr>
                    <a:t>第一章</a:t>
                  </a:r>
                </a:p>
              </p:txBody>
            </p:sp>
          </p:grpSp>
          <p:sp>
            <p:nvSpPr>
              <p:cNvPr id="30" name="文本框 29"/>
              <p:cNvSpPr txBox="1"/>
              <p:nvPr/>
            </p:nvSpPr>
            <p:spPr>
              <a:xfrm>
                <a:off x="5646424" y="3294418"/>
                <a:ext cx="31952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华文新魏" panose="02010800040101010101" pitchFamily="2" charset="-122"/>
                    <a:sym typeface="Arial" panose="020B0604020202020204" pitchFamily="34" charset="0"/>
                  </a:rPr>
                  <a:t>元宵节的起源</a:t>
                </a:r>
              </a:p>
            </p:txBody>
          </p:sp>
        </p:grpSp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7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188960" y="3851172"/>
              <a:ext cx="1569178" cy="1569178"/>
            </a:xfrm>
            <a:prstGeom prst="rect">
              <a:avLst/>
            </a:prstGeom>
          </p:spPr>
        </p:pic>
      </p:grpSp>
      <p:grpSp>
        <p:nvGrpSpPr>
          <p:cNvPr id="38" name="组合 37"/>
          <p:cNvGrpSpPr/>
          <p:nvPr/>
        </p:nvGrpSpPr>
        <p:grpSpPr>
          <a:xfrm>
            <a:off x="-115137" y="3949718"/>
            <a:ext cx="3315528" cy="3306937"/>
            <a:chOff x="-68586" y="2935372"/>
            <a:chExt cx="4823985" cy="4811485"/>
          </a:xfrm>
        </p:grpSpPr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flipH="1">
              <a:off x="124067" y="4420558"/>
              <a:ext cx="4631332" cy="3326299"/>
            </a:xfrm>
            <a:prstGeom prst="rect">
              <a:avLst/>
            </a:prstGeom>
          </p:spPr>
        </p:pic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-68586" y="2935372"/>
              <a:ext cx="2245360" cy="2752394"/>
            </a:xfrm>
            <a:prstGeom prst="rect">
              <a:avLst/>
            </a:prstGeom>
          </p:spPr>
        </p:pic>
      </p:grpSp>
      <p:pic>
        <p:nvPicPr>
          <p:cNvPr id="41" name="图片 40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094932" y="-41173"/>
            <a:ext cx="2300273" cy="1229893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202BEA4A-6A36-48F8-94B0-45B86FDCC694}"/>
              </a:ext>
            </a:extLst>
          </p:cNvPr>
          <p:cNvSpPr/>
          <p:nvPr/>
        </p:nvSpPr>
        <p:spPr>
          <a:xfrm>
            <a:off x="6766630" y="4080767"/>
            <a:ext cx="1431637" cy="37409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说法不一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0" y="-20291"/>
            <a:ext cx="12192000" cy="6858000"/>
            <a:chOff x="0" y="0"/>
            <a:chExt cx="12192000" cy="6858000"/>
          </a:xfrm>
        </p:grpSpPr>
        <p:grpSp>
          <p:nvGrpSpPr>
            <p:cNvPr id="2" name="组合 1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0" y="0"/>
                <a:ext cx="12192000" cy="3809999"/>
                <a:chOff x="0" y="0"/>
                <a:chExt cx="12192000" cy="3809999"/>
              </a:xfrm>
            </p:grpSpPr>
            <p:pic>
              <p:nvPicPr>
                <p:cNvPr id="7" name="图片 6"/>
                <p:cNvPicPr>
                  <a:picLocks noChangeAspect="1"/>
                </p:cNvPicPr>
                <p:nvPr/>
              </p:nvPicPr>
              <p:blipFill>
                <a:blip r:embed="rId3" cstate="screen">
                  <a:lum bright="70000" contrast="-7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0" y="0"/>
                  <a:ext cx="6123225" cy="3809999"/>
                </a:xfrm>
                <a:prstGeom prst="rect">
                  <a:avLst/>
                </a:prstGeom>
              </p:spPr>
            </p:pic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>
                <a:blip r:embed="rId3" cstate="screen">
                  <a:lum bright="70000" contrast="-7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6068775" y="0"/>
                  <a:ext cx="6123225" cy="3809999"/>
                </a:xfrm>
                <a:prstGeom prst="rect">
                  <a:avLst/>
                </a:prstGeom>
              </p:spPr>
            </p:pic>
          </p:grpSp>
          <p:grpSp>
            <p:nvGrpSpPr>
              <p:cNvPr id="4" name="组合 3"/>
              <p:cNvGrpSpPr/>
              <p:nvPr/>
            </p:nvGrpSpPr>
            <p:grpSpPr>
              <a:xfrm flipV="1">
                <a:off x="0" y="3048001"/>
                <a:ext cx="12192000" cy="3809999"/>
                <a:chOff x="0" y="0"/>
                <a:chExt cx="12192000" cy="3809999"/>
              </a:xfrm>
            </p:grpSpPr>
            <p:pic>
              <p:nvPicPr>
                <p:cNvPr id="5" name="图片 4"/>
                <p:cNvPicPr>
                  <a:picLocks noChangeAspect="1"/>
                </p:cNvPicPr>
                <p:nvPr/>
              </p:nvPicPr>
              <p:blipFill>
                <a:blip r:embed="rId3" cstate="screen">
                  <a:lum bright="70000" contrast="-7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0" y="0"/>
                  <a:ext cx="6123225" cy="3809999"/>
                </a:xfrm>
                <a:prstGeom prst="rect">
                  <a:avLst/>
                </a:prstGeom>
              </p:spPr>
            </p:pic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3" cstate="screen">
                  <a:lum bright="70000" contrast="-7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6068775" y="0"/>
                  <a:ext cx="6123225" cy="380999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2" name="组合 11"/>
            <p:cNvGrpSpPr/>
            <p:nvPr/>
          </p:nvGrpSpPr>
          <p:grpSpPr>
            <a:xfrm>
              <a:off x="476249" y="352425"/>
              <a:ext cx="533401" cy="533401"/>
              <a:chOff x="1904999" y="1666875"/>
              <a:chExt cx="533401" cy="53340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矩形 9"/>
              <p:cNvSpPr/>
              <p:nvPr/>
            </p:nvSpPr>
            <p:spPr>
              <a:xfrm>
                <a:off x="1905000" y="1666875"/>
                <a:ext cx="533400" cy="6667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 rot="5400000">
                <a:off x="1671637" y="1900238"/>
                <a:ext cx="533400" cy="6667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 rot="16200000" flipV="1">
              <a:off x="11174729" y="5930265"/>
              <a:ext cx="533401" cy="533401"/>
              <a:chOff x="1904999" y="1666875"/>
              <a:chExt cx="533401" cy="53340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矩形 13"/>
              <p:cNvSpPr/>
              <p:nvPr/>
            </p:nvSpPr>
            <p:spPr>
              <a:xfrm>
                <a:off x="1905000" y="1666875"/>
                <a:ext cx="533400" cy="6667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 rot="5400000">
                <a:off x="1671637" y="1900238"/>
                <a:ext cx="533400" cy="6667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 flipH="1">
            <a:off x="10202170" y="-20291"/>
            <a:ext cx="1617719" cy="1590473"/>
            <a:chOff x="9215120" y="-20291"/>
            <a:chExt cx="2604770" cy="2560900"/>
          </a:xfrm>
        </p:grpSpPr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flipH="1">
              <a:off x="10529570" y="0"/>
              <a:ext cx="1290320" cy="2162822"/>
            </a:xfrm>
            <a:prstGeom prst="rect">
              <a:avLst/>
            </a:prstGeom>
          </p:spPr>
        </p:pic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flipH="1">
              <a:off x="9215120" y="-20291"/>
              <a:ext cx="1527810" cy="2560900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-9626" y="2630344"/>
            <a:ext cx="3243074" cy="4153339"/>
            <a:chOff x="840861" y="2461928"/>
            <a:chExt cx="3243074" cy="4153339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4608"/>
            <a:stretch>
              <a:fillRect/>
            </a:stretch>
          </p:blipFill>
          <p:spPr>
            <a:xfrm flipH="1">
              <a:off x="840861" y="4502292"/>
              <a:ext cx="1122882" cy="1563228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63743" y="3952545"/>
              <a:ext cx="2120192" cy="2662722"/>
            </a:xfrm>
            <a:prstGeom prst="rect">
              <a:avLst/>
            </a:prstGeom>
          </p:spPr>
        </p:pic>
        <p:grpSp>
          <p:nvGrpSpPr>
            <p:cNvPr id="22" name="组合 21"/>
            <p:cNvGrpSpPr/>
            <p:nvPr/>
          </p:nvGrpSpPr>
          <p:grpSpPr>
            <a:xfrm>
              <a:off x="1525413" y="2461928"/>
              <a:ext cx="1661993" cy="3603592"/>
              <a:chOff x="1840373" y="2461928"/>
              <a:chExt cx="1661993" cy="3603592"/>
            </a:xfrm>
          </p:grpSpPr>
          <p:cxnSp>
            <p:nvCxnSpPr>
              <p:cNvPr id="23" name="直接连接符 22"/>
              <p:cNvCxnSpPr/>
              <p:nvPr/>
            </p:nvCxnSpPr>
            <p:spPr>
              <a:xfrm flipH="1">
                <a:off x="2579036" y="2461928"/>
                <a:ext cx="0" cy="3603592"/>
              </a:xfrm>
              <a:prstGeom prst="line">
                <a:avLst/>
              </a:prstGeom>
              <a:ln w="158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文本框 23"/>
              <p:cNvSpPr txBox="1"/>
              <p:nvPr/>
            </p:nvSpPr>
            <p:spPr>
              <a:xfrm>
                <a:off x="1840373" y="3179839"/>
                <a:ext cx="800219" cy="200152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r"/>
                <a:r>
                  <a:rPr lang="zh-CN" altLang="en-US" sz="4000" spc="600">
                    <a:solidFill>
                      <a:schemeClr val="accent6"/>
                    </a:solidFill>
                    <a:latin typeface="Arial" panose="020B0604020202020204" pitchFamily="34" charset="0"/>
                    <a:ea typeface="华文新魏" panose="02010800040101010101" pitchFamily="2" charset="-122"/>
                    <a:sym typeface="Arial" panose="020B0604020202020204" pitchFamily="34" charset="0"/>
                  </a:rPr>
                  <a:t>起源</a:t>
                </a: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2702147" y="2461928"/>
                <a:ext cx="800219" cy="217424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zh-CN" altLang="en-US" sz="4000" spc="600" dirty="0">
                    <a:solidFill>
                      <a:schemeClr val="accent6"/>
                    </a:solidFill>
                    <a:latin typeface="Arial" panose="020B0604020202020204" pitchFamily="34" charset="0"/>
                    <a:ea typeface="华文新魏" panose="02010800040101010101" pitchFamily="2" charset="-122"/>
                    <a:sym typeface="Arial" panose="020B0604020202020204" pitchFamily="34" charset="0"/>
                  </a:rPr>
                  <a:t>元宵</a:t>
                </a: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3661026" y="1508911"/>
            <a:ext cx="1107996" cy="3996764"/>
            <a:chOff x="3571325" y="1337235"/>
            <a:chExt cx="1107996" cy="3996764"/>
          </a:xfrm>
        </p:grpSpPr>
        <p:sp>
          <p:nvSpPr>
            <p:cNvPr id="28" name="文本框 27"/>
            <p:cNvSpPr txBox="1"/>
            <p:nvPr/>
          </p:nvSpPr>
          <p:spPr>
            <a:xfrm>
              <a:off x="3842179" y="1842700"/>
              <a:ext cx="553998" cy="298583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accent5"/>
                  </a:solidFill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rPr>
                <a:t>汉武帝祭祀“太一神”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571325" y="1337235"/>
              <a:ext cx="1107996" cy="53065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sz="6000" dirty="0">
                  <a:solidFill>
                    <a:schemeClr val="accent4"/>
                  </a:solidFill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rPr>
                <a:t>【</a:t>
              </a:r>
              <a:endParaRPr lang="zh-CN" altLang="en-US" sz="6000" dirty="0">
                <a:solidFill>
                  <a:schemeClr val="accent4"/>
                </a:solidFill>
                <a:latin typeface="Arial" panose="020B0604020202020204" pitchFamily="34" charset="0"/>
                <a:ea typeface="华文新魏" panose="020108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 flipH="1" flipV="1">
              <a:off x="3571325" y="4803345"/>
              <a:ext cx="1107996" cy="53065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sz="6000">
                  <a:solidFill>
                    <a:schemeClr val="accent4"/>
                  </a:solidFill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rPr>
                <a:t>【</a:t>
              </a:r>
              <a:endParaRPr lang="zh-CN" altLang="en-US" sz="6000">
                <a:solidFill>
                  <a:schemeClr val="accent4"/>
                </a:solidFill>
                <a:latin typeface="Arial" panose="020B0604020202020204" pitchFamily="34" charset="0"/>
                <a:ea typeface="华文新魏" panose="02010800040101010101" pitchFamily="2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8235D755-3C3B-4537-B18F-4EDAD813D841}"/>
              </a:ext>
            </a:extLst>
          </p:cNvPr>
          <p:cNvSpPr txBox="1"/>
          <p:nvPr/>
        </p:nvSpPr>
        <p:spPr>
          <a:xfrm>
            <a:off x="5051486" y="2881460"/>
            <a:ext cx="54312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Arial" panose="020B0604020202020204" pitchFamily="34" charset="0"/>
              </a:rPr>
              <a:t>相传，汉武帝在正月的月圆之夜，祭祀天神太一，而劳动人民效仿用来祈求庄稼丰收，而后逐步转换成了热闹的庆祝活动，都希望将春节喜气的气氛，在元宵节中得以延续，而喜迎春天的到来。这时，天气转暖，在四季轮回、大地复苏中，人们继续农耕生产，实现安居乐业</a:t>
            </a:r>
          </a:p>
        </p:txBody>
      </p:sp>
      <p:graphicFrame>
        <p:nvGraphicFramePr>
          <p:cNvPr id="34" name="图示 33">
            <a:extLst>
              <a:ext uri="{FF2B5EF4-FFF2-40B4-BE49-F238E27FC236}">
                <a16:creationId xmlns:a16="http://schemas.microsoft.com/office/drawing/2014/main" id="{3467021A-39FA-43B8-BFCA-0DC7C0DE0B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5245750"/>
              </p:ext>
            </p:extLst>
          </p:nvPr>
        </p:nvGraphicFramePr>
        <p:xfrm>
          <a:off x="5051486" y="1985014"/>
          <a:ext cx="1746250" cy="614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2" name="组合 1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0" y="0"/>
                <a:ext cx="12192000" cy="3809999"/>
                <a:chOff x="0" y="0"/>
                <a:chExt cx="12192000" cy="3809999"/>
              </a:xfrm>
            </p:grpSpPr>
            <p:pic>
              <p:nvPicPr>
                <p:cNvPr id="7" name="图片 6"/>
                <p:cNvPicPr>
                  <a:picLocks noChangeAspect="1"/>
                </p:cNvPicPr>
                <p:nvPr/>
              </p:nvPicPr>
              <p:blipFill>
                <a:blip r:embed="rId3" cstate="screen">
                  <a:lum bright="70000" contrast="-7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0" y="0"/>
                  <a:ext cx="6123225" cy="3809999"/>
                </a:xfrm>
                <a:prstGeom prst="rect">
                  <a:avLst/>
                </a:prstGeom>
              </p:spPr>
            </p:pic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>
                <a:blip r:embed="rId3" cstate="screen">
                  <a:lum bright="70000" contrast="-7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6068775" y="0"/>
                  <a:ext cx="6123225" cy="3809999"/>
                </a:xfrm>
                <a:prstGeom prst="rect">
                  <a:avLst/>
                </a:prstGeom>
              </p:spPr>
            </p:pic>
          </p:grpSp>
          <p:grpSp>
            <p:nvGrpSpPr>
              <p:cNvPr id="4" name="组合 3"/>
              <p:cNvGrpSpPr/>
              <p:nvPr/>
            </p:nvGrpSpPr>
            <p:grpSpPr>
              <a:xfrm flipV="1">
                <a:off x="0" y="3048001"/>
                <a:ext cx="12192000" cy="3809999"/>
                <a:chOff x="0" y="0"/>
                <a:chExt cx="12192000" cy="3809999"/>
              </a:xfrm>
            </p:grpSpPr>
            <p:pic>
              <p:nvPicPr>
                <p:cNvPr id="5" name="图片 4"/>
                <p:cNvPicPr>
                  <a:picLocks noChangeAspect="1"/>
                </p:cNvPicPr>
                <p:nvPr/>
              </p:nvPicPr>
              <p:blipFill>
                <a:blip r:embed="rId3" cstate="screen">
                  <a:lum bright="70000" contrast="-7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0" y="0"/>
                  <a:ext cx="6123225" cy="3809999"/>
                </a:xfrm>
                <a:prstGeom prst="rect">
                  <a:avLst/>
                </a:prstGeom>
              </p:spPr>
            </p:pic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3" cstate="screen">
                  <a:lum bright="70000" contrast="-7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6068775" y="0"/>
                  <a:ext cx="6123225" cy="380999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2" name="组合 11"/>
            <p:cNvGrpSpPr/>
            <p:nvPr/>
          </p:nvGrpSpPr>
          <p:grpSpPr>
            <a:xfrm>
              <a:off x="476249" y="352425"/>
              <a:ext cx="533401" cy="533401"/>
              <a:chOff x="1904999" y="1666875"/>
              <a:chExt cx="533401" cy="53340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矩形 9"/>
              <p:cNvSpPr/>
              <p:nvPr/>
            </p:nvSpPr>
            <p:spPr>
              <a:xfrm>
                <a:off x="1905000" y="1666875"/>
                <a:ext cx="533400" cy="6667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 rot="5400000">
                <a:off x="1671637" y="1900238"/>
                <a:ext cx="533400" cy="6667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 rot="16200000" flipV="1">
              <a:off x="11174729" y="5930265"/>
              <a:ext cx="533401" cy="533401"/>
              <a:chOff x="1904999" y="1666875"/>
              <a:chExt cx="533401" cy="53340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矩形 13"/>
              <p:cNvSpPr/>
              <p:nvPr/>
            </p:nvSpPr>
            <p:spPr>
              <a:xfrm>
                <a:off x="1905000" y="1666875"/>
                <a:ext cx="533400" cy="6667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 rot="5400000">
                <a:off x="1671637" y="1900238"/>
                <a:ext cx="533400" cy="6667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 flipH="1">
            <a:off x="10202170" y="-20291"/>
            <a:ext cx="1617719" cy="1590473"/>
            <a:chOff x="9215120" y="-20291"/>
            <a:chExt cx="2604770" cy="2560900"/>
          </a:xfrm>
        </p:grpSpPr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flipH="1">
              <a:off x="10529570" y="0"/>
              <a:ext cx="1290320" cy="2162822"/>
            </a:xfrm>
            <a:prstGeom prst="rect">
              <a:avLst/>
            </a:prstGeom>
          </p:spPr>
        </p:pic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flipH="1">
              <a:off x="9215120" y="-20291"/>
              <a:ext cx="1527810" cy="2560900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-9626" y="2630344"/>
            <a:ext cx="3243074" cy="4153339"/>
            <a:chOff x="840861" y="2461928"/>
            <a:chExt cx="3243074" cy="4153339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4608"/>
            <a:stretch>
              <a:fillRect/>
            </a:stretch>
          </p:blipFill>
          <p:spPr>
            <a:xfrm flipH="1">
              <a:off x="840861" y="4502292"/>
              <a:ext cx="1122882" cy="1563228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63743" y="3952545"/>
              <a:ext cx="2120192" cy="2662722"/>
            </a:xfrm>
            <a:prstGeom prst="rect">
              <a:avLst/>
            </a:prstGeom>
          </p:spPr>
        </p:pic>
        <p:grpSp>
          <p:nvGrpSpPr>
            <p:cNvPr id="22" name="组合 21"/>
            <p:cNvGrpSpPr/>
            <p:nvPr/>
          </p:nvGrpSpPr>
          <p:grpSpPr>
            <a:xfrm>
              <a:off x="1525413" y="2461928"/>
              <a:ext cx="1661993" cy="3603592"/>
              <a:chOff x="1840373" y="2461928"/>
              <a:chExt cx="1661993" cy="3603592"/>
            </a:xfrm>
          </p:grpSpPr>
          <p:cxnSp>
            <p:nvCxnSpPr>
              <p:cNvPr id="23" name="直接连接符 22"/>
              <p:cNvCxnSpPr/>
              <p:nvPr/>
            </p:nvCxnSpPr>
            <p:spPr>
              <a:xfrm flipH="1">
                <a:off x="2579036" y="2461928"/>
                <a:ext cx="0" cy="3603592"/>
              </a:xfrm>
              <a:prstGeom prst="line">
                <a:avLst/>
              </a:prstGeom>
              <a:ln w="158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文本框 23"/>
              <p:cNvSpPr txBox="1"/>
              <p:nvPr/>
            </p:nvSpPr>
            <p:spPr>
              <a:xfrm>
                <a:off x="1840373" y="3179839"/>
                <a:ext cx="800219" cy="200152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r"/>
                <a:r>
                  <a:rPr lang="zh-CN" altLang="en-US" sz="4000" spc="600">
                    <a:solidFill>
                      <a:schemeClr val="accent6"/>
                    </a:solidFill>
                    <a:latin typeface="Arial" panose="020B0604020202020204" pitchFamily="34" charset="0"/>
                    <a:ea typeface="华文新魏" panose="02010800040101010101" pitchFamily="2" charset="-122"/>
                    <a:sym typeface="Arial" panose="020B0604020202020204" pitchFamily="34" charset="0"/>
                  </a:rPr>
                  <a:t>起源</a:t>
                </a: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2702147" y="2461928"/>
                <a:ext cx="800219" cy="217424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zh-CN" altLang="en-US" sz="4000" spc="600">
                    <a:solidFill>
                      <a:schemeClr val="accent6"/>
                    </a:solidFill>
                    <a:latin typeface="Arial" panose="020B0604020202020204" pitchFamily="34" charset="0"/>
                    <a:ea typeface="华文新魏" panose="02010800040101010101" pitchFamily="2" charset="-122"/>
                    <a:sym typeface="Arial" panose="020B0604020202020204" pitchFamily="34" charset="0"/>
                  </a:rPr>
                  <a:t>元宵</a:t>
                </a: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3661026" y="1508911"/>
            <a:ext cx="8013767" cy="3996764"/>
            <a:chOff x="3661026" y="1508911"/>
            <a:chExt cx="8013767" cy="3996764"/>
          </a:xfrm>
        </p:grpSpPr>
        <p:grpSp>
          <p:nvGrpSpPr>
            <p:cNvPr id="9" name="组合 8"/>
            <p:cNvGrpSpPr/>
            <p:nvPr/>
          </p:nvGrpSpPr>
          <p:grpSpPr>
            <a:xfrm>
              <a:off x="3661026" y="1508911"/>
              <a:ext cx="1107996" cy="3996764"/>
              <a:chOff x="3661026" y="1508911"/>
              <a:chExt cx="1107996" cy="3996764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3661026" y="1508911"/>
                <a:ext cx="1107996" cy="530654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en-US" altLang="zh-CN" sz="6000" dirty="0">
                    <a:solidFill>
                      <a:schemeClr val="accent4"/>
                    </a:solidFill>
                    <a:latin typeface="Arial" panose="020B0604020202020204" pitchFamily="34" charset="0"/>
                    <a:ea typeface="华文新魏" panose="02010800040101010101" pitchFamily="2" charset="-122"/>
                    <a:sym typeface="Arial" panose="020B0604020202020204" pitchFamily="34" charset="0"/>
                  </a:rPr>
                  <a:t>【</a:t>
                </a:r>
                <a:endParaRPr lang="zh-CN" altLang="en-US" sz="6000" dirty="0">
                  <a:solidFill>
                    <a:schemeClr val="accent4"/>
                  </a:solidFill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 flipH="1" flipV="1">
                <a:off x="3661026" y="4975021"/>
                <a:ext cx="1107996" cy="530654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en-US" altLang="zh-CN" sz="6000">
                    <a:solidFill>
                      <a:schemeClr val="accent4"/>
                    </a:solidFill>
                    <a:latin typeface="Arial" panose="020B0604020202020204" pitchFamily="34" charset="0"/>
                    <a:ea typeface="华文新魏" panose="02010800040101010101" pitchFamily="2" charset="-122"/>
                    <a:sym typeface="Arial" panose="020B0604020202020204" pitchFamily="34" charset="0"/>
                  </a:rPr>
                  <a:t>【</a:t>
                </a:r>
                <a:endParaRPr lang="zh-CN" altLang="en-US" sz="6000">
                  <a:solidFill>
                    <a:schemeClr val="accent4"/>
                  </a:solidFill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1" name="文本框 30"/>
            <p:cNvSpPr txBox="1"/>
            <p:nvPr/>
          </p:nvSpPr>
          <p:spPr>
            <a:xfrm>
              <a:off x="5620333" y="1602094"/>
              <a:ext cx="2954655" cy="56041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>
                <a:lnSpc>
                  <a:spcPct val="200000"/>
                </a:lnSpc>
                <a:spcAft>
                  <a:spcPct val="0"/>
                </a:spcAft>
              </a:pPr>
              <a:endParaRPr lang="zh-CN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  <a:sym typeface="Arial" panose="020B0604020202020204" pitchFamily="34" charset="0"/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86092" y="2266455"/>
              <a:ext cx="2588701" cy="2902017"/>
            </a:xfrm>
            <a:prstGeom prst="rect">
              <a:avLst/>
            </a:prstGeom>
          </p:spPr>
        </p:pic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6230C7D7-828E-433E-9ED4-BDC9FA0051E1}"/>
              </a:ext>
            </a:extLst>
          </p:cNvPr>
          <p:cNvSpPr txBox="1"/>
          <p:nvPr/>
        </p:nvSpPr>
        <p:spPr>
          <a:xfrm>
            <a:off x="3931880" y="2014376"/>
            <a:ext cx="553998" cy="298583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>
                <a:solidFill>
                  <a:schemeClr val="accent5"/>
                </a:solidFill>
                <a:latin typeface="Arial" panose="020B0604020202020204" pitchFamily="34" charset="0"/>
                <a:ea typeface="华文新魏" panose="02010800040101010101" pitchFamily="2" charset="-122"/>
                <a:sym typeface="Arial" panose="020B0604020202020204" pitchFamily="34" charset="0"/>
              </a:rPr>
              <a:t>汉武帝祭祀“太一神”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71723E2-D5AE-4BAD-BF4C-41E3E0472F43}"/>
              </a:ext>
            </a:extLst>
          </p:cNvPr>
          <p:cNvSpPr txBox="1"/>
          <p:nvPr/>
        </p:nvSpPr>
        <p:spPr>
          <a:xfrm>
            <a:off x="4965717" y="1109596"/>
            <a:ext cx="41646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</a:rPr>
              <a:t>太一生水</a:t>
            </a:r>
            <a:r>
              <a: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</a:rPr>
              <a:t>水反辅太一</a:t>
            </a:r>
            <a:r>
              <a: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</a:rPr>
              <a:t>是以成天。</a:t>
            </a:r>
            <a:endParaRPr lang="en-US" altLang="zh-CN" kern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</a:rPr>
              <a:t>天反辅太一</a:t>
            </a:r>
            <a:r>
              <a: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</a:rPr>
              <a:t>是以成地。</a:t>
            </a:r>
            <a:endParaRPr lang="en-US" altLang="zh-CN" kern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</a:rPr>
              <a:t>天地复相辅也</a:t>
            </a:r>
            <a:r>
              <a: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</a:rPr>
              <a:t>是以成神明     </a:t>
            </a:r>
            <a:endParaRPr lang="en-US" altLang="zh-CN" kern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</a:rPr>
              <a:t>	                     </a:t>
            </a: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</a:rPr>
              <a:t>——《</a:t>
            </a: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</a:rPr>
              <a:t>太一生水</a:t>
            </a:r>
            <a:r>
              <a: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</a:rPr>
              <a:t>》</a:t>
            </a:r>
            <a:endParaRPr lang="zh-CN" altLang="en-US" kern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EEDECA9-852A-4FB7-95F6-E8A77CE314D8}"/>
              </a:ext>
            </a:extLst>
          </p:cNvPr>
          <p:cNvSpPr txBox="1"/>
          <p:nvPr/>
        </p:nvSpPr>
        <p:spPr>
          <a:xfrm>
            <a:off x="4928317" y="4883011"/>
            <a:ext cx="6417141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l">
              <a:spcAft>
                <a:spcPct val="0"/>
              </a:spcAft>
            </a:pP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太一</a:t>
            </a:r>
            <a:r>
              <a: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,</a:t>
            </a: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是西汉时期十分重要的祭祀神灵</a:t>
            </a:r>
            <a:r>
              <a: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,</a:t>
            </a: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sym typeface="Arial" panose="020B0604020202020204" pitchFamily="34" charset="0"/>
              </a:rPr>
              <a:t>中国传统神话中的天神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40649254-FDF6-4FEC-9E2C-F4A486B2B53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753" y="2369561"/>
            <a:ext cx="4313149" cy="2208492"/>
          </a:xfrm>
          <a:prstGeom prst="rect">
            <a:avLst/>
          </a:prstGeom>
        </p:spPr>
      </p:pic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DE92E31D-91B1-4C49-BD52-BEAEF2DC50C9}"/>
              </a:ext>
            </a:extLst>
          </p:cNvPr>
          <p:cNvSpPr/>
          <p:nvPr/>
        </p:nvSpPr>
        <p:spPr>
          <a:xfrm>
            <a:off x="3565355" y="823858"/>
            <a:ext cx="1431637" cy="37409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3">
                    <a:lumMod val="7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有关太一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0" y="-45742"/>
            <a:ext cx="12192000" cy="6858000"/>
            <a:chOff x="0" y="0"/>
            <a:chExt cx="12192000" cy="6858000"/>
          </a:xfrm>
        </p:grpSpPr>
        <p:grpSp>
          <p:nvGrpSpPr>
            <p:cNvPr id="2" name="组合 1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0" y="0"/>
                <a:ext cx="12192000" cy="3809999"/>
                <a:chOff x="0" y="0"/>
                <a:chExt cx="12192000" cy="3809999"/>
              </a:xfrm>
            </p:grpSpPr>
            <p:pic>
              <p:nvPicPr>
                <p:cNvPr id="7" name="图片 6"/>
                <p:cNvPicPr>
                  <a:picLocks noChangeAspect="1"/>
                </p:cNvPicPr>
                <p:nvPr/>
              </p:nvPicPr>
              <p:blipFill>
                <a:blip r:embed="rId3" cstate="screen">
                  <a:lum bright="70000" contrast="-7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0" y="0"/>
                  <a:ext cx="6123225" cy="3809999"/>
                </a:xfrm>
                <a:prstGeom prst="rect">
                  <a:avLst/>
                </a:prstGeom>
              </p:spPr>
            </p:pic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>
                <a:blip r:embed="rId3" cstate="screen">
                  <a:lum bright="70000" contrast="-7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6068775" y="0"/>
                  <a:ext cx="6123225" cy="3809999"/>
                </a:xfrm>
                <a:prstGeom prst="rect">
                  <a:avLst/>
                </a:prstGeom>
              </p:spPr>
            </p:pic>
          </p:grpSp>
          <p:grpSp>
            <p:nvGrpSpPr>
              <p:cNvPr id="4" name="组合 3"/>
              <p:cNvGrpSpPr/>
              <p:nvPr/>
            </p:nvGrpSpPr>
            <p:grpSpPr>
              <a:xfrm flipV="1">
                <a:off x="0" y="3048001"/>
                <a:ext cx="12192000" cy="3809999"/>
                <a:chOff x="0" y="0"/>
                <a:chExt cx="12192000" cy="3809999"/>
              </a:xfrm>
            </p:grpSpPr>
            <p:pic>
              <p:nvPicPr>
                <p:cNvPr id="5" name="图片 4"/>
                <p:cNvPicPr>
                  <a:picLocks noChangeAspect="1"/>
                </p:cNvPicPr>
                <p:nvPr/>
              </p:nvPicPr>
              <p:blipFill>
                <a:blip r:embed="rId3" cstate="screen">
                  <a:lum bright="70000" contrast="-7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0" y="0"/>
                  <a:ext cx="6123225" cy="3809999"/>
                </a:xfrm>
                <a:prstGeom prst="rect">
                  <a:avLst/>
                </a:prstGeom>
              </p:spPr>
            </p:pic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3" cstate="screen">
                  <a:lum bright="70000" contrast="-7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6068775" y="0"/>
                  <a:ext cx="6123225" cy="380999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2" name="组合 11"/>
            <p:cNvGrpSpPr/>
            <p:nvPr/>
          </p:nvGrpSpPr>
          <p:grpSpPr>
            <a:xfrm>
              <a:off x="476249" y="352425"/>
              <a:ext cx="533401" cy="533401"/>
              <a:chOff x="1904999" y="1666875"/>
              <a:chExt cx="533401" cy="53340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矩形 9"/>
              <p:cNvSpPr/>
              <p:nvPr/>
            </p:nvSpPr>
            <p:spPr>
              <a:xfrm>
                <a:off x="1905000" y="1666875"/>
                <a:ext cx="533400" cy="6667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 rot="5400000">
                <a:off x="1671637" y="1900238"/>
                <a:ext cx="533400" cy="6667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 rot="16200000" flipV="1">
              <a:off x="11174729" y="5930265"/>
              <a:ext cx="533401" cy="533401"/>
              <a:chOff x="1904999" y="1666875"/>
              <a:chExt cx="533401" cy="53340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矩形 13"/>
              <p:cNvSpPr/>
              <p:nvPr/>
            </p:nvSpPr>
            <p:spPr>
              <a:xfrm>
                <a:off x="1905000" y="1666875"/>
                <a:ext cx="533400" cy="6667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 rot="5400000">
                <a:off x="1671637" y="1900238"/>
                <a:ext cx="533400" cy="6667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 flipH="1">
            <a:off x="10202170" y="-20291"/>
            <a:ext cx="1617719" cy="1590473"/>
            <a:chOff x="9215120" y="-20291"/>
            <a:chExt cx="2604770" cy="2560900"/>
          </a:xfrm>
        </p:grpSpPr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flipH="1">
              <a:off x="10529570" y="0"/>
              <a:ext cx="1290320" cy="2162822"/>
            </a:xfrm>
            <a:prstGeom prst="rect">
              <a:avLst/>
            </a:prstGeom>
          </p:spPr>
        </p:pic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flipH="1">
              <a:off x="9215120" y="-20291"/>
              <a:ext cx="1527810" cy="2560900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-9626" y="2630344"/>
            <a:ext cx="3243074" cy="4153339"/>
            <a:chOff x="840861" y="2461928"/>
            <a:chExt cx="3243074" cy="4153339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4608"/>
            <a:stretch>
              <a:fillRect/>
            </a:stretch>
          </p:blipFill>
          <p:spPr>
            <a:xfrm flipH="1">
              <a:off x="840861" y="4502292"/>
              <a:ext cx="1122882" cy="1563228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63743" y="3952545"/>
              <a:ext cx="2120192" cy="2662722"/>
            </a:xfrm>
            <a:prstGeom prst="rect">
              <a:avLst/>
            </a:prstGeom>
          </p:spPr>
        </p:pic>
        <p:grpSp>
          <p:nvGrpSpPr>
            <p:cNvPr id="22" name="组合 21"/>
            <p:cNvGrpSpPr/>
            <p:nvPr/>
          </p:nvGrpSpPr>
          <p:grpSpPr>
            <a:xfrm>
              <a:off x="1525413" y="2461928"/>
              <a:ext cx="1661993" cy="3603592"/>
              <a:chOff x="1840373" y="2461928"/>
              <a:chExt cx="1661993" cy="3603592"/>
            </a:xfrm>
          </p:grpSpPr>
          <p:cxnSp>
            <p:nvCxnSpPr>
              <p:cNvPr id="23" name="直接连接符 22"/>
              <p:cNvCxnSpPr/>
              <p:nvPr/>
            </p:nvCxnSpPr>
            <p:spPr>
              <a:xfrm flipH="1">
                <a:off x="2579036" y="2461928"/>
                <a:ext cx="0" cy="3603592"/>
              </a:xfrm>
              <a:prstGeom prst="line">
                <a:avLst/>
              </a:prstGeom>
              <a:ln w="158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文本框 23"/>
              <p:cNvSpPr txBox="1"/>
              <p:nvPr/>
            </p:nvSpPr>
            <p:spPr>
              <a:xfrm>
                <a:off x="1840373" y="3179839"/>
                <a:ext cx="800219" cy="200152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r"/>
                <a:r>
                  <a:rPr lang="zh-CN" altLang="en-US" sz="4000" spc="600">
                    <a:solidFill>
                      <a:schemeClr val="accent6"/>
                    </a:solidFill>
                    <a:latin typeface="Arial" panose="020B0604020202020204" pitchFamily="34" charset="0"/>
                    <a:ea typeface="华文新魏" panose="02010800040101010101" pitchFamily="2" charset="-122"/>
                    <a:sym typeface="Arial" panose="020B0604020202020204" pitchFamily="34" charset="0"/>
                  </a:rPr>
                  <a:t>起源</a:t>
                </a: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2702147" y="2461928"/>
                <a:ext cx="800219" cy="217424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zh-CN" altLang="en-US" sz="4000" spc="600">
                    <a:solidFill>
                      <a:schemeClr val="accent6"/>
                    </a:solidFill>
                    <a:latin typeface="Arial" panose="020B0604020202020204" pitchFamily="34" charset="0"/>
                    <a:ea typeface="华文新魏" panose="02010800040101010101" pitchFamily="2" charset="-122"/>
                    <a:sym typeface="Arial" panose="020B0604020202020204" pitchFamily="34" charset="0"/>
                  </a:rPr>
                  <a:t>元宵</a:t>
                </a: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3661026" y="1508911"/>
            <a:ext cx="1107996" cy="3996764"/>
            <a:chOff x="3661026" y="1508911"/>
            <a:chExt cx="1107996" cy="3996764"/>
          </a:xfrm>
        </p:grpSpPr>
        <p:sp>
          <p:nvSpPr>
            <p:cNvPr id="29" name="文本框 28"/>
            <p:cNvSpPr txBox="1"/>
            <p:nvPr/>
          </p:nvSpPr>
          <p:spPr>
            <a:xfrm>
              <a:off x="3661026" y="1508911"/>
              <a:ext cx="1107996" cy="53065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sz="6000">
                  <a:solidFill>
                    <a:schemeClr val="accent4"/>
                  </a:solidFill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rPr>
                <a:t>【</a:t>
              </a:r>
              <a:endParaRPr lang="zh-CN" altLang="en-US" sz="6000">
                <a:solidFill>
                  <a:schemeClr val="accent4"/>
                </a:solidFill>
                <a:latin typeface="Arial" panose="020B0604020202020204" pitchFamily="34" charset="0"/>
                <a:ea typeface="华文新魏" panose="020108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 flipH="1" flipV="1">
              <a:off x="3661026" y="4975021"/>
              <a:ext cx="1107996" cy="53065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sz="6000">
                  <a:solidFill>
                    <a:schemeClr val="accent4"/>
                  </a:solidFill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rPr>
                <a:t>【</a:t>
              </a:r>
              <a:endParaRPr lang="zh-CN" altLang="en-US" sz="6000">
                <a:solidFill>
                  <a:schemeClr val="accent4"/>
                </a:solidFill>
                <a:latin typeface="Arial" panose="020B0604020202020204" pitchFamily="34" charset="0"/>
                <a:ea typeface="华文新魏" panose="02010800040101010101" pitchFamily="2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039060A0-AF5B-425A-AE68-21538C6DB678}"/>
              </a:ext>
            </a:extLst>
          </p:cNvPr>
          <p:cNvSpPr txBox="1"/>
          <p:nvPr/>
        </p:nvSpPr>
        <p:spPr>
          <a:xfrm>
            <a:off x="3931880" y="2014376"/>
            <a:ext cx="553998" cy="298583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>
                <a:solidFill>
                  <a:schemeClr val="accent5"/>
                </a:solidFill>
                <a:latin typeface="Arial" panose="020B0604020202020204" pitchFamily="34" charset="0"/>
                <a:ea typeface="华文新魏" panose="02010800040101010101" pitchFamily="2" charset="-122"/>
                <a:sym typeface="Arial" panose="020B0604020202020204" pitchFamily="34" charset="0"/>
              </a:rPr>
              <a:t>汉武帝祭祀“太一神”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EE54E41-6EA7-4FBF-AB96-89490E1F51F0}"/>
              </a:ext>
            </a:extLst>
          </p:cNvPr>
          <p:cNvSpPr txBox="1"/>
          <p:nvPr/>
        </p:nvSpPr>
        <p:spPr>
          <a:xfrm>
            <a:off x="4901143" y="840084"/>
            <a:ext cx="5542929" cy="147732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spcAft>
                <a:spcPct val="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Arial" panose="020B0604020202020204" pitchFamily="34" charset="0"/>
              </a:rPr>
              <a:t>元宵起源于祭祀太一神的说法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sym typeface="Arial" panose="020B0604020202020204" pitchFamily="34" charset="0"/>
            </a:endParaRPr>
          </a:p>
          <a:p>
            <a:pPr algn="l">
              <a:spcAft>
                <a:spcPct val="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Arial" panose="020B0604020202020204" pitchFamily="34" charset="0"/>
              </a:rPr>
              <a:t>来源于唐代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Arial" panose="020B0604020202020204" pitchFamily="34" charset="0"/>
              </a:rPr>
              <a:t>《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Arial" panose="020B0604020202020204" pitchFamily="34" charset="0"/>
              </a:rPr>
              <a:t>初学记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Arial" panose="020B0604020202020204" pitchFamily="34" charset="0"/>
              </a:rPr>
              <a:t>》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Arial" panose="020B0604020202020204" pitchFamily="34" charset="0"/>
              </a:rPr>
              <a:t>：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sym typeface="Arial" panose="020B0604020202020204" pitchFamily="34" charset="0"/>
            </a:endParaRPr>
          </a:p>
          <a:p>
            <a:pPr algn="l">
              <a:spcAft>
                <a:spcPct val="0"/>
              </a:spcAft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sym typeface="Arial" panose="020B0604020202020204" pitchFamily="34" charset="0"/>
            </a:endParaRPr>
          </a:p>
          <a:p>
            <a:pPr algn="l">
              <a:spcAft>
                <a:spcPct val="0"/>
              </a:spcAft>
            </a:pPr>
            <a:r>
              <a: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《</a:t>
            </a: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史记</a:t>
            </a:r>
            <a:r>
              <a: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·</a:t>
            </a: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乐书</a:t>
            </a:r>
            <a:r>
              <a: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》</a:t>
            </a: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曰</a:t>
            </a:r>
            <a:r>
              <a: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:‘</a:t>
            </a: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汉家祀太一</a:t>
            </a:r>
            <a:r>
              <a: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,</a:t>
            </a: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以昏时祠到明</a:t>
            </a:r>
            <a:r>
              <a: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,</a:t>
            </a: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今人正月望日夜游观灯</a:t>
            </a:r>
            <a:r>
              <a:rPr lang="en-US" altLang="zh-CN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,</a:t>
            </a:r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是其遗事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EBC6C262-A157-4EE5-B12B-A9BEC84F2AD8}"/>
              </a:ext>
            </a:extLst>
          </p:cNvPr>
          <p:cNvSpPr txBox="1"/>
          <p:nvPr/>
        </p:nvSpPr>
        <p:spPr>
          <a:xfrm>
            <a:off x="4804007" y="3555654"/>
            <a:ext cx="60670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Arial" panose="020B0604020202020204" pitchFamily="34" charset="0"/>
              </a:rPr>
              <a:t>疑点：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sym typeface="Arial" panose="020B0604020202020204" pitchFamily="34" charset="0"/>
            </a:endParaRPr>
          </a:p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Arial" panose="020B0604020202020204" pitchFamily="34" charset="0"/>
              </a:rPr>
              <a:t>上辛日与正月十五日之间尚有一段时间间隔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sym typeface="Arial" panose="020B0604020202020204" pitchFamily="34" charset="0"/>
            </a:endParaRPr>
          </a:p>
          <a:p>
            <a:pPr algn="l"/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sym typeface="Arial" panose="020B0604020202020204" pitchFamily="34" charset="0"/>
            </a:endParaRPr>
          </a:p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    根据古代计算天干地支的方法推算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,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上辛日是正月的第一个          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“辛日”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,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至早可能会是正月初一日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,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sym typeface="Arial" panose="020B0604020202020204" pitchFamily="34" charset="0"/>
              </a:rPr>
              <a:t>至晚不会超出正月初十日，与后来确定的元宵节正式日期有所差距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sym typeface="Arial" panose="020B0604020202020204" pitchFamily="34" charset="0"/>
            </a:endParaRPr>
          </a:p>
          <a:p>
            <a:pPr algn="l"/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9" name="卷形: 水平 8">
            <a:extLst>
              <a:ext uri="{FF2B5EF4-FFF2-40B4-BE49-F238E27FC236}">
                <a16:creationId xmlns:a16="http://schemas.microsoft.com/office/drawing/2014/main" id="{30C0088C-9EFE-40B5-9EC3-F81A25BF49B0}"/>
              </a:ext>
            </a:extLst>
          </p:cNvPr>
          <p:cNvSpPr/>
          <p:nvPr/>
        </p:nvSpPr>
        <p:spPr>
          <a:xfrm>
            <a:off x="4934656" y="2390741"/>
            <a:ext cx="5720644" cy="768095"/>
          </a:xfrm>
          <a:prstGeom prst="horizontalScroll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8EBC4C1-8A96-47A4-BEAC-1D41202E7E6E}"/>
              </a:ext>
            </a:extLst>
          </p:cNvPr>
          <p:cNvSpPr txBox="1"/>
          <p:nvPr/>
        </p:nvSpPr>
        <p:spPr>
          <a:xfrm>
            <a:off x="4968120" y="2582965"/>
            <a:ext cx="5542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Arial" panose="020B0604020202020204" pitchFamily="34" charset="0"/>
              </a:rPr>
              <a:t>认为：元宵节是“汉武帝上辛日祀太一神之遗事”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-9626" y="-74317"/>
            <a:ext cx="12192000" cy="6858000"/>
            <a:chOff x="0" y="0"/>
            <a:chExt cx="12192000" cy="6858000"/>
          </a:xfrm>
        </p:grpSpPr>
        <p:grpSp>
          <p:nvGrpSpPr>
            <p:cNvPr id="2" name="组合 1"/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0" y="0"/>
                <a:ext cx="12192000" cy="3809999"/>
                <a:chOff x="0" y="0"/>
                <a:chExt cx="12192000" cy="3809999"/>
              </a:xfrm>
            </p:grpSpPr>
            <p:pic>
              <p:nvPicPr>
                <p:cNvPr id="7" name="图片 6"/>
                <p:cNvPicPr>
                  <a:picLocks noChangeAspect="1"/>
                </p:cNvPicPr>
                <p:nvPr/>
              </p:nvPicPr>
              <p:blipFill>
                <a:blip r:embed="rId3" cstate="screen">
                  <a:lum bright="70000" contrast="-7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0" y="0"/>
                  <a:ext cx="6123225" cy="3809999"/>
                </a:xfrm>
                <a:prstGeom prst="rect">
                  <a:avLst/>
                </a:prstGeom>
              </p:spPr>
            </p:pic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>
                <a:blip r:embed="rId3" cstate="screen">
                  <a:lum bright="70000" contrast="-7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6068775" y="0"/>
                  <a:ext cx="6123225" cy="3809999"/>
                </a:xfrm>
                <a:prstGeom prst="rect">
                  <a:avLst/>
                </a:prstGeom>
              </p:spPr>
            </p:pic>
          </p:grpSp>
          <p:grpSp>
            <p:nvGrpSpPr>
              <p:cNvPr id="4" name="组合 3"/>
              <p:cNvGrpSpPr/>
              <p:nvPr/>
            </p:nvGrpSpPr>
            <p:grpSpPr>
              <a:xfrm flipV="1">
                <a:off x="0" y="3048001"/>
                <a:ext cx="12192000" cy="3809999"/>
                <a:chOff x="0" y="0"/>
                <a:chExt cx="12192000" cy="3809999"/>
              </a:xfrm>
            </p:grpSpPr>
            <p:pic>
              <p:nvPicPr>
                <p:cNvPr id="5" name="图片 4"/>
                <p:cNvPicPr>
                  <a:picLocks noChangeAspect="1"/>
                </p:cNvPicPr>
                <p:nvPr/>
              </p:nvPicPr>
              <p:blipFill>
                <a:blip r:embed="rId3" cstate="screen">
                  <a:lum bright="70000" contrast="-7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0" y="0"/>
                  <a:ext cx="6123225" cy="3809999"/>
                </a:xfrm>
                <a:prstGeom prst="rect">
                  <a:avLst/>
                </a:prstGeom>
              </p:spPr>
            </p:pic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3" cstate="screen">
                  <a:lum bright="70000" contrast="-7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6068775" y="0"/>
                  <a:ext cx="6123225" cy="380999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2" name="组合 11"/>
            <p:cNvGrpSpPr/>
            <p:nvPr/>
          </p:nvGrpSpPr>
          <p:grpSpPr>
            <a:xfrm>
              <a:off x="476249" y="352425"/>
              <a:ext cx="533401" cy="533401"/>
              <a:chOff x="1904999" y="1666875"/>
              <a:chExt cx="533401" cy="53340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矩形 9"/>
              <p:cNvSpPr/>
              <p:nvPr/>
            </p:nvSpPr>
            <p:spPr>
              <a:xfrm>
                <a:off x="1905000" y="1666875"/>
                <a:ext cx="533400" cy="6667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 rot="5400000">
                <a:off x="1671637" y="1900238"/>
                <a:ext cx="533400" cy="6667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 rot="16200000" flipV="1">
              <a:off x="11174729" y="5930265"/>
              <a:ext cx="533401" cy="533401"/>
              <a:chOff x="1904999" y="1666875"/>
              <a:chExt cx="533401" cy="53340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矩形 13"/>
              <p:cNvSpPr/>
              <p:nvPr/>
            </p:nvSpPr>
            <p:spPr>
              <a:xfrm>
                <a:off x="1905000" y="1666875"/>
                <a:ext cx="533400" cy="6667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 rot="5400000">
                <a:off x="1671637" y="1900238"/>
                <a:ext cx="533400" cy="6667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 flipH="1">
            <a:off x="10202170" y="-20291"/>
            <a:ext cx="1617719" cy="1590473"/>
            <a:chOff x="9215120" y="-20291"/>
            <a:chExt cx="2604770" cy="2560900"/>
          </a:xfrm>
        </p:grpSpPr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flipH="1">
              <a:off x="10529570" y="0"/>
              <a:ext cx="1290320" cy="2162822"/>
            </a:xfrm>
            <a:prstGeom prst="rect">
              <a:avLst/>
            </a:prstGeom>
          </p:spPr>
        </p:pic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flipH="1">
              <a:off x="9215120" y="-20291"/>
              <a:ext cx="1527810" cy="2560900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-9626" y="2630344"/>
            <a:ext cx="3243074" cy="4153339"/>
            <a:chOff x="840861" y="2461928"/>
            <a:chExt cx="3243074" cy="4153339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4608"/>
            <a:stretch>
              <a:fillRect/>
            </a:stretch>
          </p:blipFill>
          <p:spPr>
            <a:xfrm flipH="1">
              <a:off x="840861" y="4502292"/>
              <a:ext cx="1122882" cy="1563228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63743" y="3952545"/>
              <a:ext cx="2120192" cy="2662722"/>
            </a:xfrm>
            <a:prstGeom prst="rect">
              <a:avLst/>
            </a:prstGeom>
          </p:spPr>
        </p:pic>
        <p:grpSp>
          <p:nvGrpSpPr>
            <p:cNvPr id="22" name="组合 21"/>
            <p:cNvGrpSpPr/>
            <p:nvPr/>
          </p:nvGrpSpPr>
          <p:grpSpPr>
            <a:xfrm>
              <a:off x="1525413" y="2461928"/>
              <a:ext cx="1661993" cy="3603592"/>
              <a:chOff x="1840373" y="2461928"/>
              <a:chExt cx="1661993" cy="3603592"/>
            </a:xfrm>
          </p:grpSpPr>
          <p:cxnSp>
            <p:nvCxnSpPr>
              <p:cNvPr id="23" name="直接连接符 22"/>
              <p:cNvCxnSpPr/>
              <p:nvPr/>
            </p:nvCxnSpPr>
            <p:spPr>
              <a:xfrm flipH="1">
                <a:off x="2579036" y="2461928"/>
                <a:ext cx="0" cy="3603592"/>
              </a:xfrm>
              <a:prstGeom prst="line">
                <a:avLst/>
              </a:prstGeom>
              <a:ln w="158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文本框 23"/>
              <p:cNvSpPr txBox="1"/>
              <p:nvPr/>
            </p:nvSpPr>
            <p:spPr>
              <a:xfrm>
                <a:off x="1840373" y="3179839"/>
                <a:ext cx="800219" cy="200152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r"/>
                <a:r>
                  <a:rPr lang="zh-CN" altLang="en-US" sz="4000" spc="600">
                    <a:solidFill>
                      <a:schemeClr val="accent6"/>
                    </a:solidFill>
                    <a:latin typeface="Arial" panose="020B0604020202020204" pitchFamily="34" charset="0"/>
                    <a:ea typeface="华文新魏" panose="02010800040101010101" pitchFamily="2" charset="-122"/>
                    <a:sym typeface="Arial" panose="020B0604020202020204" pitchFamily="34" charset="0"/>
                  </a:rPr>
                  <a:t>起源</a:t>
                </a: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2702147" y="2461928"/>
                <a:ext cx="800219" cy="217424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zh-CN" altLang="en-US" sz="4000" spc="600">
                    <a:solidFill>
                      <a:schemeClr val="accent6"/>
                    </a:solidFill>
                    <a:latin typeface="Arial" panose="020B0604020202020204" pitchFamily="34" charset="0"/>
                    <a:ea typeface="华文新魏" panose="02010800040101010101" pitchFamily="2" charset="-122"/>
                    <a:sym typeface="Arial" panose="020B0604020202020204" pitchFamily="34" charset="0"/>
                  </a:rPr>
                  <a:t>元宵</a:t>
                </a: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3661026" y="1508911"/>
            <a:ext cx="1107996" cy="3996764"/>
            <a:chOff x="3661026" y="1508911"/>
            <a:chExt cx="1107996" cy="3996764"/>
          </a:xfrm>
        </p:grpSpPr>
        <p:sp>
          <p:nvSpPr>
            <p:cNvPr id="29" name="文本框 28"/>
            <p:cNvSpPr txBox="1"/>
            <p:nvPr/>
          </p:nvSpPr>
          <p:spPr>
            <a:xfrm>
              <a:off x="3661026" y="1508911"/>
              <a:ext cx="1107996" cy="53065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sz="6000">
                  <a:solidFill>
                    <a:schemeClr val="accent4"/>
                  </a:solidFill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rPr>
                <a:t>【</a:t>
              </a:r>
              <a:endParaRPr lang="zh-CN" altLang="en-US" sz="6000">
                <a:solidFill>
                  <a:schemeClr val="accent4"/>
                </a:solidFill>
                <a:latin typeface="Arial" panose="020B0604020202020204" pitchFamily="34" charset="0"/>
                <a:ea typeface="华文新魏" panose="0201080004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 flipH="1" flipV="1">
              <a:off x="3661026" y="4975021"/>
              <a:ext cx="1107996" cy="53065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en-US" altLang="zh-CN" sz="6000">
                  <a:solidFill>
                    <a:schemeClr val="accent4"/>
                  </a:solidFill>
                  <a:latin typeface="Arial" panose="020B0604020202020204" pitchFamily="34" charset="0"/>
                  <a:ea typeface="华文新魏" panose="02010800040101010101" pitchFamily="2" charset="-122"/>
                  <a:sym typeface="Arial" panose="020B0604020202020204" pitchFamily="34" charset="0"/>
                </a:rPr>
                <a:t>【</a:t>
              </a:r>
              <a:endParaRPr lang="zh-CN" altLang="en-US" sz="6000">
                <a:solidFill>
                  <a:schemeClr val="accent4"/>
                </a:solidFill>
                <a:latin typeface="Arial" panose="020B0604020202020204" pitchFamily="34" charset="0"/>
                <a:ea typeface="华文新魏" panose="02010800040101010101" pitchFamily="2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368BEB16-13F1-4FEE-A746-5C2A7F5536EE}"/>
              </a:ext>
            </a:extLst>
          </p:cNvPr>
          <p:cNvSpPr txBox="1"/>
          <p:nvPr/>
        </p:nvSpPr>
        <p:spPr>
          <a:xfrm>
            <a:off x="3928147" y="2360977"/>
            <a:ext cx="553998" cy="298583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>
                <a:solidFill>
                  <a:schemeClr val="accent5"/>
                </a:solidFill>
                <a:latin typeface="Arial" panose="020B0604020202020204" pitchFamily="34" charset="0"/>
                <a:ea typeface="华文新魏" panose="02010800040101010101" pitchFamily="2" charset="-122"/>
                <a:sym typeface="Arial" panose="020B0604020202020204" pitchFamily="34" charset="0"/>
              </a:rPr>
              <a:t>道教“三元说”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05B5FC1-F2D5-4519-86C7-E7019F394013}"/>
              </a:ext>
            </a:extLst>
          </p:cNvPr>
          <p:cNvSpPr txBox="1"/>
          <p:nvPr/>
        </p:nvSpPr>
        <p:spPr>
          <a:xfrm>
            <a:off x="5496229" y="4700515"/>
            <a:ext cx="4875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华文新魏" panose="02010800040101010101" pitchFamily="2" charset="-122"/>
                <a:cs typeface="Times New Roman" panose="02020603050405020304" pitchFamily="18" charset="0"/>
                <a:sym typeface="Arial" panose="020B0604020202020204" pitchFamily="34" charset="0"/>
              </a:rPr>
              <a:t>正月十五元夕节，乃上元天官赐福之辰  </a:t>
            </a:r>
            <a:endParaRPr lang="en-US" altLang="zh-CN" kern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华文新魏" panose="02010800040101010101" pitchFamily="2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6F4AE2D-99A2-4452-9318-512BBFB60A4A}"/>
              </a:ext>
            </a:extLst>
          </p:cNvPr>
          <p:cNvSpPr txBox="1"/>
          <p:nvPr/>
        </p:nvSpPr>
        <p:spPr>
          <a:xfrm>
            <a:off x="4749266" y="4286072"/>
            <a:ext cx="3778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rPr>
              <a:t>另有南宋吴自牧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rPr>
              <a:t>《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rPr>
              <a:t>梦粱录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rPr>
              <a:t>》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rPr>
              <a:t>中所述：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B9C38E8-14FF-4892-B4AC-4E4BEFF4B07A}"/>
              </a:ext>
            </a:extLst>
          </p:cNvPr>
          <p:cNvSpPr txBox="1"/>
          <p:nvPr/>
        </p:nvSpPr>
        <p:spPr>
          <a:xfrm>
            <a:off x="4749266" y="5096305"/>
            <a:ext cx="4269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Arial" panose="020B0604020202020204" pitchFamily="34" charset="0"/>
              </a:rPr>
              <a:t>认为元宵节是为了给天官贺岁而诞生的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A561BCE7-38E3-4A89-95F3-FEB77F776691}"/>
              </a:ext>
            </a:extLst>
          </p:cNvPr>
          <p:cNvSpPr/>
          <p:nvPr/>
        </p:nvSpPr>
        <p:spPr>
          <a:xfrm>
            <a:off x="4941030" y="2360977"/>
            <a:ext cx="5986351" cy="69625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softEdge rad="177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A629530-8CF6-4E58-B159-B74DBC183076}"/>
              </a:ext>
            </a:extLst>
          </p:cNvPr>
          <p:cNvSpPr txBox="1"/>
          <p:nvPr/>
        </p:nvSpPr>
        <p:spPr>
          <a:xfrm>
            <a:off x="5106586" y="1075182"/>
            <a:ext cx="586740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Arial" panose="020B0604020202020204" pitchFamily="34" charset="0"/>
              </a:rPr>
              <a:t>道家解释宇宙分为天、地、水三界，分别以天官、地官、水官掌管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sym typeface="Arial" panose="020B0604020202020204" pitchFamily="34" charset="0"/>
            </a:endParaRPr>
          </a:p>
          <a:p>
            <a:pPr algn="l"/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sym typeface="Arial" panose="020B0604020202020204" pitchFamily="34" charset="0"/>
            </a:endParaRPr>
          </a:p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Arial" panose="020B0604020202020204" pitchFamily="34" charset="0"/>
              </a:rPr>
              <a:t>到了北魏时，以三官配三元节，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sym typeface="Arial" panose="020B0604020202020204" pitchFamily="34" charset="0"/>
            </a:endParaRPr>
          </a:p>
          <a:p>
            <a:pPr algn="l"/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sym typeface="Arial" panose="020B0604020202020204" pitchFamily="34" charset="0"/>
            </a:endParaRPr>
          </a:p>
          <a:p>
            <a:pPr algn="l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Arial" panose="020B0604020202020204" pitchFamily="34" charset="0"/>
              </a:rPr>
              <a:t>农历正月十五日定为天官诞辰，为上元节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Arial" panose="020B0604020202020204" pitchFamily="34" charset="0"/>
              </a:rPr>
              <a:t>，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sym typeface="Arial" panose="020B0604020202020204" pitchFamily="34" charset="0"/>
            </a:endParaRPr>
          </a:p>
          <a:p>
            <a:pPr algn="l"/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仿宋" panose="02010609060101010101" pitchFamily="49" charset="-122"/>
              <a:ea typeface="仿宋" panose="02010609060101010101" pitchFamily="49" charset="-122"/>
              <a:sym typeface="Arial" panose="020B0604020202020204" pitchFamily="34" charset="0"/>
            </a:endParaRPr>
          </a:p>
          <a:p>
            <a:pPr algn="l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sym typeface="Arial" panose="020B0604020202020204" pitchFamily="34" charset="0"/>
              </a:rPr>
              <a:t>七月十五日地官诞辰为中元节，十月十五日水官诞辰为下元节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组合 2"/>
            <p:cNvGrpSpPr/>
            <p:nvPr/>
          </p:nvGrpSpPr>
          <p:grpSpPr>
            <a:xfrm>
              <a:off x="0" y="0"/>
              <a:ext cx="12192000" cy="3809999"/>
              <a:chOff x="0" y="0"/>
              <a:chExt cx="12192000" cy="3809999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0" y="0"/>
                <a:ext cx="6123225" cy="3809999"/>
              </a:xfrm>
              <a:prstGeom prst="rect">
                <a:avLst/>
              </a:prstGeom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068775" y="0"/>
                <a:ext cx="6123225" cy="3809999"/>
              </a:xfrm>
              <a:prstGeom prst="rect">
                <a:avLst/>
              </a:prstGeom>
            </p:spPr>
          </p:pic>
        </p:grpSp>
        <p:grpSp>
          <p:nvGrpSpPr>
            <p:cNvPr id="4" name="组合 3"/>
            <p:cNvGrpSpPr/>
            <p:nvPr/>
          </p:nvGrpSpPr>
          <p:grpSpPr>
            <a:xfrm flipV="1">
              <a:off x="0" y="3048001"/>
              <a:ext cx="12192000" cy="3809999"/>
              <a:chOff x="0" y="0"/>
              <a:chExt cx="12192000" cy="3809999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0" y="0"/>
                <a:ext cx="6123225" cy="3809999"/>
              </a:xfrm>
              <a:prstGeom prst="rect">
                <a:avLst/>
              </a:prstGeom>
            </p:spPr>
          </p:pic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3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068775" y="0"/>
                <a:ext cx="6123225" cy="3809999"/>
              </a:xfrm>
              <a:prstGeom prst="rect">
                <a:avLst/>
              </a:prstGeom>
            </p:spPr>
          </p:pic>
        </p:grpSp>
      </p:grpSp>
      <p:grpSp>
        <p:nvGrpSpPr>
          <p:cNvPr id="35" name="组合 34"/>
          <p:cNvGrpSpPr/>
          <p:nvPr/>
        </p:nvGrpSpPr>
        <p:grpSpPr>
          <a:xfrm>
            <a:off x="1576538" y="571500"/>
            <a:ext cx="9038924" cy="5715000"/>
            <a:chOff x="1576538" y="571500"/>
            <a:chExt cx="9038924" cy="5715000"/>
          </a:xfrm>
        </p:grpSpPr>
        <p:grpSp>
          <p:nvGrpSpPr>
            <p:cNvPr id="20" name="组合 19"/>
            <p:cNvGrpSpPr/>
            <p:nvPr/>
          </p:nvGrpSpPr>
          <p:grpSpPr>
            <a:xfrm>
              <a:off x="1576538" y="571500"/>
              <a:ext cx="9038924" cy="5715000"/>
              <a:chOff x="1576538" y="571500"/>
              <a:chExt cx="9038924" cy="5715000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4" cstate="screen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576538" y="571500"/>
                <a:ext cx="4519462" cy="5715000"/>
              </a:xfrm>
              <a:prstGeom prst="rect">
                <a:avLst/>
              </a:prstGeom>
            </p:spPr>
          </p:pic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4" cstate="screen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 flipH="1">
                <a:off x="6096000" y="571500"/>
                <a:ext cx="4519462" cy="5715000"/>
              </a:xfrm>
              <a:prstGeom prst="rect">
                <a:avLst/>
              </a:prstGeom>
            </p:spPr>
          </p:pic>
        </p:grp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flipH="1">
              <a:off x="2975254" y="1564640"/>
              <a:ext cx="2624160" cy="3870960"/>
            </a:xfrm>
            <a:prstGeom prst="rect">
              <a:avLst/>
            </a:prstGeom>
          </p:spPr>
        </p:pic>
        <p:grpSp>
          <p:nvGrpSpPr>
            <p:cNvPr id="31" name="组合 30"/>
            <p:cNvGrpSpPr/>
            <p:nvPr/>
          </p:nvGrpSpPr>
          <p:grpSpPr>
            <a:xfrm>
              <a:off x="5646424" y="2513591"/>
              <a:ext cx="4106677" cy="1436127"/>
              <a:chOff x="5646424" y="2381511"/>
              <a:chExt cx="4106677" cy="1436127"/>
            </a:xfrm>
          </p:grpSpPr>
          <p:grpSp>
            <p:nvGrpSpPr>
              <p:cNvPr id="29" name="组合 28"/>
              <p:cNvGrpSpPr/>
              <p:nvPr/>
            </p:nvGrpSpPr>
            <p:grpSpPr>
              <a:xfrm>
                <a:off x="5646424" y="2381511"/>
                <a:ext cx="4106677" cy="1047489"/>
                <a:chOff x="5452145" y="2164553"/>
                <a:chExt cx="4106677" cy="1047489"/>
              </a:xfrm>
            </p:grpSpPr>
            <p:pic>
              <p:nvPicPr>
                <p:cNvPr id="27" name="图片 26"/>
                <p:cNvPicPr>
                  <a:picLocks noChangeAspect="1"/>
                </p:cNvPicPr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52145" y="2194146"/>
                  <a:ext cx="763899" cy="1017896"/>
                </a:xfrm>
                <a:prstGeom prst="rect">
                  <a:avLst/>
                </a:prstGeom>
              </p:spPr>
            </p:pic>
            <p:sp>
              <p:nvSpPr>
                <p:cNvPr id="28" name="文本框 27"/>
                <p:cNvSpPr txBox="1"/>
                <p:nvPr/>
              </p:nvSpPr>
              <p:spPr>
                <a:xfrm>
                  <a:off x="6288066" y="2164553"/>
                  <a:ext cx="3270756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4000" spc="6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ea typeface="华文新魏" panose="02010800040101010101" pitchFamily="2" charset="-122"/>
                      <a:sym typeface="Arial" panose="020B0604020202020204" pitchFamily="34" charset="0"/>
                    </a:rPr>
                    <a:t>第二章</a:t>
                  </a:r>
                </a:p>
              </p:txBody>
            </p:sp>
          </p:grpSp>
          <p:sp>
            <p:nvSpPr>
              <p:cNvPr id="30" name="文本框 29"/>
              <p:cNvSpPr txBox="1"/>
              <p:nvPr/>
            </p:nvSpPr>
            <p:spPr>
              <a:xfrm>
                <a:off x="5646424" y="3294418"/>
                <a:ext cx="31952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spc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华文新魏" panose="02010800040101010101" pitchFamily="2" charset="-122"/>
                    <a:sym typeface="Arial" panose="020B0604020202020204" pitchFamily="34" charset="0"/>
                  </a:rPr>
                  <a:t>元宵节的形成</a:t>
                </a:r>
              </a:p>
            </p:txBody>
          </p:sp>
        </p:grpSp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7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188960" y="3851172"/>
              <a:ext cx="1569178" cy="1569178"/>
            </a:xfrm>
            <a:prstGeom prst="rect">
              <a:avLst/>
            </a:prstGeom>
          </p:spPr>
        </p:pic>
      </p:grpSp>
      <p:grpSp>
        <p:nvGrpSpPr>
          <p:cNvPr id="38" name="组合 37"/>
          <p:cNvGrpSpPr/>
          <p:nvPr/>
        </p:nvGrpSpPr>
        <p:grpSpPr>
          <a:xfrm>
            <a:off x="-115137" y="3949718"/>
            <a:ext cx="3315528" cy="3306937"/>
            <a:chOff x="-68586" y="2935372"/>
            <a:chExt cx="4823985" cy="4811485"/>
          </a:xfrm>
        </p:grpSpPr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flipH="1">
              <a:off x="124067" y="4420558"/>
              <a:ext cx="4631332" cy="3326299"/>
            </a:xfrm>
            <a:prstGeom prst="rect">
              <a:avLst/>
            </a:prstGeom>
          </p:spPr>
        </p:pic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-68586" y="2935372"/>
              <a:ext cx="2245360" cy="2752394"/>
            </a:xfrm>
            <a:prstGeom prst="rect">
              <a:avLst/>
            </a:prstGeom>
          </p:spPr>
        </p:pic>
      </p:grpSp>
      <p:pic>
        <p:nvPicPr>
          <p:cNvPr id="41" name="图片 40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094932" y="-41173"/>
            <a:ext cx="2300273" cy="12298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1.7601 Service Pack 1"/>
  <p:tag name="AS_RELEASE_DATE" val="2022.11.14"/>
  <p:tag name="AS_TITLE" val="Aspose.Slides for .NET 4.0 Client Profile"/>
  <p:tag name="AS_VERSION" val="22.11"/>
  <p:tag name="ISPRING_PRESENTATION_TITLE" val="10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30E1E"/>
      </a:accent1>
      <a:accent2>
        <a:srgbClr val="C81A2E"/>
      </a:accent2>
      <a:accent3>
        <a:srgbClr val="FD2239"/>
      </a:accent3>
      <a:accent4>
        <a:srgbClr val="B43D38"/>
      </a:accent4>
      <a:accent5>
        <a:srgbClr val="94322F"/>
      </a:accent5>
      <a:accent6>
        <a:srgbClr val="524948"/>
      </a:accent6>
      <a:hlink>
        <a:srgbClr val="B43D38"/>
      </a:hlink>
      <a:folHlink>
        <a:srgbClr val="6F6B6A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tx1">
                <a:lumMod val="75000"/>
                <a:lumOff val="25000"/>
              </a:schemeClr>
            </a:solidFill>
            <a:latin typeface="仿宋" panose="02010609060101010101" pitchFamily="49" charset="-122"/>
            <a:ea typeface="仿宋" panose="02010609060101010101" pitchFamily="49" charset="-122"/>
            <a:sym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，www.1ppt.com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宋体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宋体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</Template>
  <TotalTime>498</TotalTime>
  <Words>1341</Words>
  <Application>Microsoft Office PowerPoint</Application>
  <PresentationFormat>宽屏</PresentationFormat>
  <Paragraphs>150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32" baseType="lpstr">
      <vt:lpstr>等线</vt:lpstr>
      <vt:lpstr>等线 Light</vt:lpstr>
      <vt:lpstr>仿宋</vt:lpstr>
      <vt:lpstr>华文楷体</vt:lpstr>
      <vt:lpstr>华文新魏</vt:lpstr>
      <vt:lpstr>华文行楷</vt:lpstr>
      <vt:lpstr>华文中宋</vt:lpstr>
      <vt:lpstr>楷体</vt:lpstr>
      <vt:lpstr>隶书</vt:lpstr>
      <vt:lpstr>微软雅黑</vt:lpstr>
      <vt:lpstr>逐浪细阁体</vt:lpstr>
      <vt:lpstr>Arial</vt:lpstr>
      <vt:lpstr>Calibri</vt:lpstr>
      <vt:lpstr>第一PPT，www.1ppt.com</vt:lpstr>
      <vt:lpstr>第一PPT，www.1ppt.com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Base>淘PPT模板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元宵节</dc:title>
  <dc:creator>第一PPT</dc:creator>
  <cp:keywords>www.1ppt.com</cp:keywords>
  <dc:description>www.1ppt.com</dc:description>
  <cp:lastModifiedBy>芷辰 刘</cp:lastModifiedBy>
  <cp:revision>144</cp:revision>
  <dcterms:created xsi:type="dcterms:W3CDTF">2018-02-25T15:56:00Z</dcterms:created>
  <dcterms:modified xsi:type="dcterms:W3CDTF">2024-04-25T11:06:38Z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E8A2AA3458704B1487C3C5555BA9FA96_12</vt:lpwstr>
  </property>
  <property fmtid="{D5CDD505-2E9C-101B-9397-08002B2CF9AE}" pid="3" name="KSOProductBuildVer">
    <vt:lpwstr>2052-12.1.0.16412</vt:lpwstr>
  </property>
</Properties>
</file>